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7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CA3C1BA-7B3F-447B-927F-9D22F9FF851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8AE5A21-B7F9-4FAC-82E6-0406912831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1%202%203%204%205&amp;source=images&amp;cd=&amp;cad=rja&amp;docid=Ol_8PMnaDTsDgM&amp;tbnid=DoBrjGT8nDicyM:&amp;ved=0CAUQjRw&amp;url=http%3A%2F%2Fwww.geocaching.com%2Fseek%2Fcache_details.aspx%3Fguid%3D16f4415e-e704-4807-b8a4-3a5b93d9aebb&amp;ei=-G88UunEMaqYiALQioDAAQ&amp;psig=AFQjCNEaMo0mra7kO5xZUk_rwcxBlC-Vog&amp;ust=1379778935466773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he+man&amp;source=images&amp;cd=&amp;cad=rja&amp;docid=wYydVnHUFNY42M&amp;tbnid=qHo4ISq4-bRCVM:&amp;ved=0CAUQjRw&amp;url=http%3A%2F%2Fwww.comicvine.com%2Fforums%2Fbattles-7%2Fhe-manshe-ra-vs-wb-hulkdoomsdaywonder-woman-586475%2F&amp;ei=n148Uun1LYXbqQHdhYGoCA&amp;bvm=bv.52434380,d.aWM&amp;psig=AFQjCNEdKJ6I2JiWVq9zFBKzPWyBYRHnbQ&amp;ust=137977446910606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sheldon%20cooper&amp;source=images&amp;cd=&amp;cad=rja&amp;docid=aqhlSK2-sGcTOM&amp;tbnid=7nUHDyVgBQrIEM:&amp;ved=0CAUQjRw&amp;url=https%3A%2F%2Fplus.google.com%2F100793082291488859053&amp;ei=F188UpCkJdSEqQGJ54DYDQ&amp;bvm=bv.52434380,d.aWM&amp;psig=AFQjCNF6tk_b1sP5_WtPlRMncsYiBJhTbQ&amp;ust=137977458367185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wizard%20of%20oz%20lion%20crying&amp;source=images&amp;cd=&amp;cad=rja&amp;docid=Flavoq5fR-dRTM&amp;tbnid=TAT4dMD23Hyp-M:&amp;ved=0CAUQjRw&amp;url=http%3A%2F%2Fwww.lehighvalleylive.com%2Ftv%2Findex.ssf%2F2009%2F11%2Fthe_wizard_of_oz_gets_multiple.html&amp;ei=zGo8UsS8KOiuiAL-soDABg&amp;psig=AFQjCNE8q3O4z6clwypYUmgTT6UnrHX0Mg&amp;ust=137977761154313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jackie%20robinson%2042&amp;source=images&amp;cd=&amp;cad=rja&amp;docid=rn0DYBePmI0jHM&amp;tbnid=46Uk7RGBFPDDOM:&amp;ved=0CAUQjRw&amp;url=http%3A%2F%2Fwww.hitfix.com%2Fmotion-captured%2Freview-jackie-robinson-biopic-42-cut-from-familiar-and-cheesy-hollywood-formula&amp;ei=k2A8UojiC-XmiwLp94CgDA&amp;bvm=bv.52434380,d.cGE&amp;psig=AFQjCNFLVQHlaoBHYRo9mgZ2ECMNfS_MzA&amp;ust=137977496519574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superman%20with%20flag&amp;source=images&amp;cd=&amp;cad=rja&amp;docid=PAZTFH1z5Wn2CM&amp;tbnid=Urjp9w24mI8veM:&amp;ved=0CAUQjRw&amp;url=http%3A%2F%2Fguerillawomentn.blogspot.com%2F2011%2F04%2Fsuperman-renounces-us-citizenship.html&amp;ei=c248UrXELISLjAKe9IHQDQ&amp;psig=AFQjCNEGXIpePM4yMJx8gh9rEafB5Qbpbg&amp;ust=137977854588615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Characters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5 Character Traits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1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875264"/>
          </a:xfrm>
        </p:spPr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7244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2800" dirty="0"/>
              <a:t>Ultimately, the big question I hope you think about is this: What can </a:t>
            </a:r>
            <a:r>
              <a:rPr lang="en-US" sz="2800" dirty="0" smtClean="0"/>
              <a:t>we</a:t>
            </a:r>
            <a:br>
              <a:rPr lang="en-US" sz="2800" dirty="0" smtClean="0"/>
            </a:br>
            <a:r>
              <a:rPr lang="en-US" sz="2800" dirty="0" smtClean="0"/>
              <a:t>learn from this </a:t>
            </a:r>
            <a:r>
              <a:rPr lang="en-US" sz="2800" dirty="0"/>
              <a:t>character </a:t>
            </a:r>
            <a:r>
              <a:rPr lang="en-US" sz="2800" dirty="0" smtClean="0"/>
              <a:t>about</a:t>
            </a:r>
            <a:br>
              <a:rPr lang="en-US" sz="2800" dirty="0" smtClean="0"/>
            </a:br>
            <a:r>
              <a:rPr lang="en-US" sz="2800" dirty="0" smtClean="0"/>
              <a:t>how </a:t>
            </a:r>
            <a:r>
              <a:rPr lang="en-US" sz="2800" dirty="0"/>
              <a:t>to live in the world</a:t>
            </a:r>
            <a:r>
              <a:rPr lang="en-US" sz="2800" dirty="0" smtClean="0"/>
              <a:t>?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dirty="0"/>
              <a:t>greatest value in fiction, </a:t>
            </a:r>
            <a:r>
              <a:rPr lang="en-US" sz="2800" dirty="0" smtClean="0"/>
              <a:t>lies</a:t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what we </a:t>
            </a:r>
            <a:r>
              <a:rPr lang="en-US" sz="2800" dirty="0" smtClean="0"/>
              <a:t>can learn </a:t>
            </a:r>
            <a:r>
              <a:rPr lang="en-US" sz="2800" dirty="0"/>
              <a:t>about </a:t>
            </a:r>
            <a:r>
              <a:rPr lang="en-US" sz="2800" dirty="0" smtClean="0"/>
              <a:t>our</a:t>
            </a:r>
            <a:br>
              <a:rPr lang="en-US" sz="2800" dirty="0" smtClean="0"/>
            </a:br>
            <a:r>
              <a:rPr lang="en-US" sz="2800" dirty="0" smtClean="0"/>
              <a:t>own </a:t>
            </a:r>
            <a:r>
              <a:rPr lang="en-US" sz="2800" dirty="0"/>
              <a:t>lives when we take time </a:t>
            </a:r>
            <a:r>
              <a:rPr lang="en-US" sz="2800" dirty="0" smtClean="0"/>
              <a:t>to</a:t>
            </a:r>
            <a:br>
              <a:rPr lang="en-US" sz="2800" dirty="0" smtClean="0"/>
            </a:br>
            <a:r>
              <a:rPr lang="en-US" sz="2800" dirty="0" smtClean="0"/>
              <a:t>analyze </a:t>
            </a:r>
            <a:r>
              <a:rPr lang="en-US" sz="2800" dirty="0"/>
              <a:t>someone else’s — </a:t>
            </a:r>
            <a:r>
              <a:rPr lang="en-US" sz="2800" dirty="0" smtClean="0"/>
              <a:t>even</a:t>
            </a:r>
            <a:br>
              <a:rPr lang="en-US" sz="2800" dirty="0" smtClean="0"/>
            </a:br>
            <a:r>
              <a:rPr lang="en-US" sz="2800" dirty="0" smtClean="0"/>
              <a:t>if </a:t>
            </a:r>
            <a:r>
              <a:rPr lang="en-US" sz="2800" dirty="0"/>
              <a:t>that </a:t>
            </a:r>
            <a:r>
              <a:rPr lang="en-US" sz="2800" dirty="0" smtClean="0"/>
              <a:t>someone </a:t>
            </a:r>
            <a:r>
              <a:rPr lang="en-US" sz="2800" dirty="0"/>
              <a:t>else is just a character in a story.</a:t>
            </a:r>
          </a:p>
        </p:txBody>
      </p:sp>
      <p:pic>
        <p:nvPicPr>
          <p:cNvPr id="6146" name="Picture 2" descr="Young man imagining the world in pictures-NOTE:All photos used for this collage are created by me.You can see some of the photos used in my galery Stock Photo - 136758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232" y="2362200"/>
            <a:ext cx="215569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00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6466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do Characters Represent?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543800" cy="45720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dirty="0" smtClean="0"/>
              <a:t>Stories </a:t>
            </a:r>
            <a:r>
              <a:rPr lang="en-US" dirty="0"/>
              <a:t>are less about what happens and more about whom they happen to.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The reason we can become so interested in fictional characters is because they aren’t </a:t>
            </a:r>
            <a:r>
              <a:rPr lang="en-US" dirty="0" smtClean="0"/>
              <a:t>completely </a:t>
            </a:r>
            <a:r>
              <a:rPr lang="en-US" dirty="0"/>
              <a:t>fictional.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 reader wrapped up in a story, they represent real </a:t>
            </a:r>
            <a:r>
              <a:rPr lang="en-US" dirty="0" smtClean="0"/>
              <a:t>people(sometimes </a:t>
            </a:r>
            <a:r>
              <a:rPr lang="en-US" dirty="0"/>
              <a:t>ourselves) facing real problems in the real world.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this is exactly how you </a:t>
            </a:r>
            <a:r>
              <a:rPr lang="en-US" dirty="0" smtClean="0"/>
              <a:t>should </a:t>
            </a:r>
            <a:r>
              <a:rPr lang="en-US" dirty="0"/>
              <a:t>try to experience them as you read.</a:t>
            </a:r>
          </a:p>
        </p:txBody>
      </p:sp>
    </p:spTree>
    <p:extLst>
      <p:ext uri="{BB962C8B-B14F-4D97-AF65-F5344CB8AC3E}">
        <p14:creationId xmlns:p14="http://schemas.microsoft.com/office/powerpoint/2010/main" val="287171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77634" cy="7228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Key to Unlock the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7244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/>
              <a:t>Every main character is challenged in some way. One way of looking at this </a:t>
            </a:r>
            <a:r>
              <a:rPr lang="en-US" dirty="0" smtClean="0"/>
              <a:t>challenge is </a:t>
            </a:r>
            <a:r>
              <a:rPr lang="en-US" dirty="0"/>
              <a:t>to see it as a situation in which a character’s abilities and experience are </a:t>
            </a:r>
            <a:r>
              <a:rPr lang="en-US" dirty="0" smtClean="0"/>
              <a:t>insufficient to </a:t>
            </a:r>
            <a:r>
              <a:rPr lang="en-US" dirty="0"/>
              <a:t>solve the problem at hand.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is by engaging in these challenges, overcoming </a:t>
            </a:r>
            <a:r>
              <a:rPr lang="en-US" dirty="0" smtClean="0"/>
              <a:t>some, succumbing </a:t>
            </a:r>
            <a:r>
              <a:rPr lang="en-US" dirty="0"/>
              <a:t>to others, that characters develop; they change as a result of what happens </a:t>
            </a:r>
            <a:r>
              <a:rPr lang="en-US" dirty="0" smtClean="0"/>
              <a:t>to </a:t>
            </a:r>
            <a:r>
              <a:rPr lang="en-US" dirty="0"/>
              <a:t>them as they try to solve their problems and reach their goals.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it is this change, </a:t>
            </a:r>
            <a:r>
              <a:rPr lang="en-US" dirty="0" smtClean="0"/>
              <a:t>or </a:t>
            </a:r>
            <a:r>
              <a:rPr lang="en-US" dirty="0"/>
              <a:t>set of changes, that often holds the key to unlocking a story’s meaning.</a:t>
            </a:r>
          </a:p>
        </p:txBody>
      </p:sp>
    </p:spTree>
    <p:extLst>
      <p:ext uri="{BB962C8B-B14F-4D97-AF65-F5344CB8AC3E}">
        <p14:creationId xmlns:p14="http://schemas.microsoft.com/office/powerpoint/2010/main" val="262419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05000"/>
            <a:ext cx="6271710" cy="24384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Let’s Look at the 5 Traits</a:t>
            </a:r>
            <a:endParaRPr lang="en-US" sz="7200" dirty="0"/>
          </a:p>
        </p:txBody>
      </p:sp>
      <p:pic>
        <p:nvPicPr>
          <p:cNvPr id="7170" name="Picture 2" descr="http://flamesnation.ca/uploads/Image/1-2-3-4-5-fingers-on-hand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9565"/>
            <a:ext cx="8077200" cy="230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29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What </a:t>
            </a:r>
            <a:r>
              <a:rPr lang="en-US" dirty="0"/>
              <a:t>does the character </a:t>
            </a:r>
            <a:r>
              <a:rPr lang="en-US" b="1" dirty="0"/>
              <a:t>look like</a:t>
            </a:r>
            <a:r>
              <a:rPr lang="en-US" dirty="0"/>
              <a:t>?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How </a:t>
            </a:r>
            <a:r>
              <a:rPr lang="en-US" dirty="0"/>
              <a:t>do the character’s </a:t>
            </a:r>
            <a:r>
              <a:rPr lang="en-US" b="1" dirty="0"/>
              <a:t>physical </a:t>
            </a:r>
            <a:r>
              <a:rPr lang="en-US" b="1" dirty="0" smtClean="0"/>
              <a:t>attributes </a:t>
            </a:r>
            <a:r>
              <a:rPr lang="en-US" dirty="0" smtClean="0"/>
              <a:t>play </a:t>
            </a:r>
            <a:r>
              <a:rPr lang="en-US" dirty="0"/>
              <a:t>a </a:t>
            </a:r>
            <a:r>
              <a:rPr lang="en-US" b="1" dirty="0"/>
              <a:t>role in the story</a:t>
            </a:r>
            <a:r>
              <a:rPr lang="en-US" dirty="0"/>
              <a:t>?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How </a:t>
            </a:r>
            <a:r>
              <a:rPr lang="en-US" dirty="0"/>
              <a:t>does the character </a:t>
            </a:r>
            <a:r>
              <a:rPr lang="en-US" b="1" dirty="0"/>
              <a:t>feel</a:t>
            </a:r>
            <a:r>
              <a:rPr lang="en-US" dirty="0"/>
              <a:t> </a:t>
            </a:r>
            <a:r>
              <a:rPr lang="en-US" dirty="0" smtClean="0"/>
              <a:t>about</a:t>
            </a:r>
            <a:br>
              <a:rPr lang="en-US" dirty="0" smtClean="0"/>
            </a:br>
            <a:r>
              <a:rPr lang="en-US" dirty="0" smtClean="0"/>
              <a:t>his </a:t>
            </a:r>
            <a:r>
              <a:rPr lang="en-US" dirty="0"/>
              <a:t>or her </a:t>
            </a:r>
            <a:r>
              <a:rPr lang="en-US" b="1" dirty="0" smtClean="0"/>
              <a:t>physical </a:t>
            </a:r>
            <a:r>
              <a:rPr lang="en-US" b="1" dirty="0"/>
              <a:t>attributes</a:t>
            </a:r>
            <a:r>
              <a:rPr lang="en-US" dirty="0"/>
              <a:t>?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How does the character </a:t>
            </a:r>
            <a:r>
              <a:rPr lang="en-US" b="1" dirty="0"/>
              <a:t>change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physically </a:t>
            </a:r>
            <a:r>
              <a:rPr lang="en-US" dirty="0"/>
              <a:t>during the story?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How </a:t>
            </a:r>
            <a:r>
              <a:rPr lang="en-US" dirty="0"/>
              <a:t>do these </a:t>
            </a:r>
            <a:r>
              <a:rPr lang="en-US" b="1" dirty="0"/>
              <a:t>changes</a:t>
            </a:r>
            <a:r>
              <a:rPr lang="en-US" dirty="0"/>
              <a:t> affect </a:t>
            </a:r>
            <a:r>
              <a:rPr lang="en-US" dirty="0" smtClean="0"/>
              <a:t>the </a:t>
            </a:r>
            <a:br>
              <a:rPr lang="en-US" dirty="0" smtClean="0"/>
            </a:br>
            <a:r>
              <a:rPr lang="en-US" dirty="0" smtClean="0"/>
              <a:t>character’s </a:t>
            </a:r>
            <a:r>
              <a:rPr lang="en-US" b="1" dirty="0"/>
              <a:t>experience</a:t>
            </a:r>
            <a:r>
              <a:rPr lang="en-US" dirty="0"/>
              <a:t>? 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What </a:t>
            </a:r>
            <a:r>
              <a:rPr lang="en-US" dirty="0"/>
              <a:t>is his or her </a:t>
            </a:r>
            <a:r>
              <a:rPr lang="en-US" b="1" dirty="0"/>
              <a:t>age</a:t>
            </a:r>
            <a:r>
              <a:rPr lang="en-US" dirty="0"/>
              <a:t>?</a:t>
            </a:r>
          </a:p>
        </p:txBody>
      </p:sp>
      <p:pic>
        <p:nvPicPr>
          <p:cNvPr id="1026" name="Picture 2" descr="http://static.comicvine.com/uploads/original/4/49974/1540330-hemansher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62200"/>
            <a:ext cx="284797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79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>
            <a:normAutofit/>
          </a:bodyPr>
          <a:lstStyle/>
          <a:p>
            <a:r>
              <a:rPr lang="en-US" dirty="0" smtClean="0"/>
              <a:t>Intellectual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45720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How </a:t>
            </a:r>
            <a:r>
              <a:rPr lang="en-US" dirty="0"/>
              <a:t>would you </a:t>
            </a:r>
            <a:r>
              <a:rPr lang="en-US" b="1" dirty="0"/>
              <a:t>describe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character’s </a:t>
            </a:r>
            <a:r>
              <a:rPr lang="en-US" b="1" dirty="0"/>
              <a:t>intelligence</a:t>
            </a:r>
            <a:r>
              <a:rPr lang="en-US" dirty="0"/>
              <a:t>?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What </a:t>
            </a:r>
            <a:r>
              <a:rPr lang="en-US" dirty="0"/>
              <a:t>does </a:t>
            </a:r>
            <a:r>
              <a:rPr lang="en-US" dirty="0" smtClean="0"/>
              <a:t>the character </a:t>
            </a:r>
            <a:r>
              <a:rPr lang="en-US" b="1" dirty="0"/>
              <a:t>know</a:t>
            </a:r>
            <a:r>
              <a:rPr lang="en-US" dirty="0"/>
              <a:t>?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How </a:t>
            </a:r>
            <a:r>
              <a:rPr lang="en-US" dirty="0"/>
              <a:t>does </a:t>
            </a:r>
            <a:r>
              <a:rPr lang="en-US" dirty="0" smtClean="0"/>
              <a:t>the </a:t>
            </a:r>
            <a:r>
              <a:rPr lang="en-US" dirty="0"/>
              <a:t>character’s </a:t>
            </a:r>
            <a:r>
              <a:rPr lang="en-US" b="1" dirty="0"/>
              <a:t>intellect compare to others </a:t>
            </a:r>
            <a:r>
              <a:rPr lang="en-US" dirty="0"/>
              <a:t>in the story?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Is the </a:t>
            </a:r>
            <a:r>
              <a:rPr lang="en-US" dirty="0"/>
              <a:t>character </a:t>
            </a:r>
            <a:r>
              <a:rPr lang="en-US" b="1" dirty="0"/>
              <a:t>smart enough to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thrive </a:t>
            </a:r>
            <a:r>
              <a:rPr lang="en-US" dirty="0"/>
              <a:t>in the world in which he or she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lives</a:t>
            </a:r>
            <a:r>
              <a:rPr lang="en-US" dirty="0"/>
              <a:t>?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What </a:t>
            </a:r>
            <a:r>
              <a:rPr lang="en-US" dirty="0"/>
              <a:t>does </a:t>
            </a:r>
            <a:r>
              <a:rPr lang="en-US" dirty="0" smtClean="0"/>
              <a:t>the </a:t>
            </a:r>
            <a:r>
              <a:rPr lang="en-US" dirty="0"/>
              <a:t>character </a:t>
            </a:r>
            <a:r>
              <a:rPr lang="en-US" b="1" dirty="0"/>
              <a:t>learn</a:t>
            </a:r>
            <a:r>
              <a:rPr lang="en-US" dirty="0"/>
              <a:t>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story develops?</a:t>
            </a:r>
          </a:p>
        </p:txBody>
      </p:sp>
      <p:pic>
        <p:nvPicPr>
          <p:cNvPr id="2050" name="Picture 2" descr="https://lh6.googleusercontent.com/-deoD5MCIo28/AAAAAAAAAAI/AAAAAAAAAEI/nQKHYpvrOXI/phot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649980"/>
            <a:ext cx="2857500" cy="284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01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799064"/>
          </a:xfrm>
        </p:spPr>
        <p:txBody>
          <a:bodyPr/>
          <a:lstStyle/>
          <a:p>
            <a:r>
              <a:rPr lang="en-US" dirty="0" smtClean="0"/>
              <a:t>Emotional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620000" cy="4267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dirty="0" smtClean="0"/>
              <a:t>How </a:t>
            </a:r>
            <a:r>
              <a:rPr lang="en-US" sz="2200" dirty="0"/>
              <a:t>does </a:t>
            </a:r>
            <a:r>
              <a:rPr lang="en-US" sz="2200" dirty="0" smtClean="0"/>
              <a:t>the </a:t>
            </a:r>
            <a:r>
              <a:rPr lang="en-US" sz="2200" dirty="0"/>
              <a:t>character </a:t>
            </a:r>
            <a:r>
              <a:rPr lang="en-US" sz="2200" b="1" dirty="0"/>
              <a:t>feel</a:t>
            </a:r>
            <a:r>
              <a:rPr lang="en-US" sz="2200" dirty="0"/>
              <a:t> most of the time? </a:t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How </a:t>
            </a:r>
            <a:r>
              <a:rPr lang="en-US" sz="2200" dirty="0"/>
              <a:t>do his or her </a:t>
            </a:r>
            <a:r>
              <a:rPr lang="en-US" sz="2200" b="1" dirty="0" smtClean="0"/>
              <a:t>feelings change </a:t>
            </a:r>
            <a:r>
              <a:rPr lang="en-US" sz="2200" dirty="0"/>
              <a:t>throughout the story?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How </a:t>
            </a:r>
            <a:r>
              <a:rPr lang="en-US" sz="2200" dirty="0"/>
              <a:t>does </a:t>
            </a:r>
            <a:r>
              <a:rPr lang="en-US" sz="2200" dirty="0" smtClean="0"/>
              <a:t>the </a:t>
            </a:r>
            <a:r>
              <a:rPr lang="en-US" sz="2200" dirty="0"/>
              <a:t>character </a:t>
            </a:r>
            <a:r>
              <a:rPr lang="en-US" sz="2200" b="1" dirty="0" smtClean="0"/>
              <a:t>feel</a:t>
            </a:r>
            <a:br>
              <a:rPr lang="en-US" sz="2200" b="1" dirty="0" smtClean="0"/>
            </a:br>
            <a:r>
              <a:rPr lang="en-US" sz="2200" dirty="0" smtClean="0"/>
              <a:t>about </a:t>
            </a:r>
            <a:r>
              <a:rPr lang="en-US" sz="2200" b="1" dirty="0"/>
              <a:t>himself or herself</a:t>
            </a:r>
            <a:r>
              <a:rPr lang="en-US" sz="2200" dirty="0"/>
              <a:t>?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When </a:t>
            </a:r>
            <a:r>
              <a:rPr lang="en-US" sz="2200" dirty="0"/>
              <a:t>faced with </a:t>
            </a:r>
            <a:r>
              <a:rPr lang="en-US" sz="2200" b="1" dirty="0" smtClean="0"/>
              <a:t>challenges</a:t>
            </a:r>
            <a:br>
              <a:rPr lang="en-US" sz="2200" b="1" dirty="0" smtClean="0"/>
            </a:br>
            <a:r>
              <a:rPr lang="en-US" sz="2200" dirty="0" smtClean="0"/>
              <a:t>in </a:t>
            </a:r>
            <a:r>
              <a:rPr lang="en-US" sz="2200" dirty="0"/>
              <a:t>the story, </a:t>
            </a:r>
            <a:r>
              <a:rPr lang="en-US" sz="2200" b="1" dirty="0"/>
              <a:t>what</a:t>
            </a:r>
            <a:r>
              <a:rPr lang="en-US" sz="2200" dirty="0"/>
              <a:t> </a:t>
            </a:r>
            <a:r>
              <a:rPr lang="en-US" sz="2200" b="1" dirty="0"/>
              <a:t>emotions</a:t>
            </a:r>
            <a:r>
              <a:rPr lang="en-US" sz="2200" dirty="0"/>
              <a:t>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come </a:t>
            </a:r>
            <a:r>
              <a:rPr lang="en-US" sz="2200" dirty="0"/>
              <a:t>up for this character?</a:t>
            </a:r>
          </a:p>
        </p:txBody>
      </p:sp>
      <p:pic>
        <p:nvPicPr>
          <p:cNvPr id="4098" name="Picture 2" descr="http://media.lehighvalleylive.com/tv_impact/photo/wizard-of-oz-0471cecebab2b4a0_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146" y="3040943"/>
            <a:ext cx="3505200" cy="346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787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799064"/>
          </a:xfrm>
        </p:spPr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How </a:t>
            </a:r>
            <a:r>
              <a:rPr lang="en-US" dirty="0"/>
              <a:t>does </a:t>
            </a:r>
            <a:r>
              <a:rPr lang="en-US" dirty="0" smtClean="0"/>
              <a:t>the </a:t>
            </a:r>
            <a:r>
              <a:rPr lang="en-US" dirty="0"/>
              <a:t>character </a:t>
            </a:r>
            <a:r>
              <a:rPr lang="en-US" b="1" dirty="0"/>
              <a:t>get along </a:t>
            </a:r>
            <a:r>
              <a:rPr lang="en-US" dirty="0"/>
              <a:t>with other characters in the story?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does the </a:t>
            </a:r>
            <a:r>
              <a:rPr lang="en-US" dirty="0"/>
              <a:t>character </a:t>
            </a:r>
            <a:r>
              <a:rPr lang="en-US" b="1" dirty="0"/>
              <a:t>choose</a:t>
            </a:r>
            <a:r>
              <a:rPr lang="en-US" dirty="0"/>
              <a:t> for </a:t>
            </a:r>
            <a:r>
              <a:rPr lang="en-US" b="1" dirty="0"/>
              <a:t>friends</a:t>
            </a:r>
            <a:r>
              <a:rPr lang="en-US" dirty="0"/>
              <a:t> and why does </a:t>
            </a:r>
            <a:r>
              <a:rPr lang="en-US" dirty="0" smtClean="0"/>
              <a:t>the </a:t>
            </a:r>
            <a:r>
              <a:rPr lang="en-US" dirty="0"/>
              <a:t>character choose them?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/>
              <a:t>does </a:t>
            </a:r>
            <a:r>
              <a:rPr lang="en-US" dirty="0" smtClean="0"/>
              <a:t>the </a:t>
            </a:r>
            <a:r>
              <a:rPr lang="en-US" dirty="0"/>
              <a:t>character </a:t>
            </a:r>
            <a:r>
              <a:rPr lang="en-US" b="1" dirty="0"/>
              <a:t>stand</a:t>
            </a:r>
            <a:r>
              <a:rPr lang="en-US" dirty="0"/>
              <a:t> in the </a:t>
            </a:r>
            <a:r>
              <a:rPr lang="en-US" b="1" dirty="0"/>
              <a:t>social order</a:t>
            </a:r>
            <a:r>
              <a:rPr lang="en-US" dirty="0"/>
              <a:t>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do </a:t>
            </a:r>
            <a:r>
              <a:rPr lang="en-US" dirty="0" smtClean="0"/>
              <a:t>the </a:t>
            </a:r>
            <a:r>
              <a:rPr lang="en-US" dirty="0"/>
              <a:t>character’s </a:t>
            </a:r>
            <a:r>
              <a:rPr lang="en-US" b="1" dirty="0"/>
              <a:t>social standing </a:t>
            </a:r>
            <a:r>
              <a:rPr lang="en-US" dirty="0"/>
              <a:t>affect </a:t>
            </a:r>
            <a:r>
              <a:rPr lang="en-US" b="1" dirty="0" smtClean="0"/>
              <a:t>events</a:t>
            </a:r>
            <a:r>
              <a:rPr lang="en-US" dirty="0" smtClean="0"/>
              <a:t> </a:t>
            </a:r>
            <a:r>
              <a:rPr lang="en-US" dirty="0"/>
              <a:t>in the story?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the </a:t>
            </a:r>
            <a:r>
              <a:rPr lang="en-US" dirty="0"/>
              <a:t>characters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family </a:t>
            </a:r>
            <a:r>
              <a:rPr lang="en-US" b="1" dirty="0"/>
              <a:t>life</a:t>
            </a:r>
            <a:r>
              <a:rPr lang="en-US" dirty="0"/>
              <a:t>?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Does </a:t>
            </a:r>
            <a:r>
              <a:rPr lang="en-US" dirty="0"/>
              <a:t>the character have a </a:t>
            </a:r>
            <a:r>
              <a:rPr lang="en-US" b="1" dirty="0" smtClean="0"/>
              <a:t>job </a:t>
            </a:r>
            <a:br>
              <a:rPr lang="en-US" b="1" dirty="0" smtClean="0"/>
            </a:br>
            <a:r>
              <a:rPr lang="en-US" b="1" dirty="0" smtClean="0"/>
              <a:t>or career </a:t>
            </a:r>
            <a:r>
              <a:rPr lang="en-US" dirty="0"/>
              <a:t>-- does this play a </a:t>
            </a:r>
            <a:r>
              <a:rPr lang="en-US" dirty="0" smtClean="0"/>
              <a:t>role</a:t>
            </a:r>
            <a:br>
              <a:rPr lang="en-US" dirty="0" smtClean="0"/>
            </a:br>
            <a:r>
              <a:rPr lang="en-US" dirty="0" smtClean="0"/>
              <a:t>in his </a:t>
            </a:r>
            <a:r>
              <a:rPr lang="en-US" dirty="0"/>
              <a:t>social life?</a:t>
            </a:r>
          </a:p>
        </p:txBody>
      </p:sp>
      <p:pic>
        <p:nvPicPr>
          <p:cNvPr id="3074" name="Picture 2" descr="http://cdn.hitfix.com/photos/3048121/42_review_article_story_mai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018" y="3962400"/>
            <a:ext cx="3510158" cy="257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55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799064"/>
          </a:xfrm>
        </p:spPr>
        <p:txBody>
          <a:bodyPr/>
          <a:lstStyle/>
          <a:p>
            <a:r>
              <a:rPr lang="en-US" dirty="0" smtClean="0"/>
              <a:t>Philosophical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543800" cy="449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dirty="0" smtClean="0"/>
              <a:t>What </a:t>
            </a:r>
            <a:r>
              <a:rPr lang="en-US" sz="2200" dirty="0"/>
              <a:t>does </a:t>
            </a:r>
            <a:r>
              <a:rPr lang="en-US" sz="2200" dirty="0" smtClean="0"/>
              <a:t>the </a:t>
            </a:r>
            <a:r>
              <a:rPr lang="en-US" sz="2200" dirty="0"/>
              <a:t>character </a:t>
            </a:r>
            <a:r>
              <a:rPr lang="en-US" sz="2200" b="1" dirty="0"/>
              <a:t>believe</a:t>
            </a:r>
            <a:r>
              <a:rPr lang="en-US" sz="2200" dirty="0"/>
              <a:t> about the </a:t>
            </a:r>
            <a:r>
              <a:rPr lang="en-US" sz="2200" b="1" dirty="0"/>
              <a:t>way life is</a:t>
            </a:r>
            <a:r>
              <a:rPr lang="en-US" sz="2200" dirty="0"/>
              <a:t>?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What </a:t>
            </a:r>
            <a:r>
              <a:rPr lang="en-US" sz="2200" dirty="0"/>
              <a:t>are </a:t>
            </a:r>
            <a:r>
              <a:rPr lang="en-US" sz="2200" dirty="0" smtClean="0"/>
              <a:t>these </a:t>
            </a:r>
            <a:r>
              <a:rPr lang="en-US" sz="2200" b="1" dirty="0" smtClean="0"/>
              <a:t>beliefs </a:t>
            </a:r>
            <a:r>
              <a:rPr lang="en-US" sz="2200" b="1" dirty="0"/>
              <a:t>based on</a:t>
            </a:r>
            <a:r>
              <a:rPr lang="en-US" sz="2200" dirty="0"/>
              <a:t>?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How </a:t>
            </a:r>
            <a:r>
              <a:rPr lang="en-US" sz="2200" dirty="0"/>
              <a:t>do these </a:t>
            </a:r>
            <a:r>
              <a:rPr lang="en-US" sz="2200" b="1" dirty="0"/>
              <a:t>beliefs affect </a:t>
            </a:r>
            <a:r>
              <a:rPr lang="en-US" sz="2200" b="1" dirty="0" smtClean="0"/>
              <a:t>the</a:t>
            </a:r>
            <a:br>
              <a:rPr lang="en-US" sz="2200" b="1" dirty="0" smtClean="0"/>
            </a:br>
            <a:r>
              <a:rPr lang="en-US" sz="2200" b="1" dirty="0" smtClean="0"/>
              <a:t>choices </a:t>
            </a:r>
            <a:r>
              <a:rPr lang="en-US" sz="2200" dirty="0" smtClean="0"/>
              <a:t>the </a:t>
            </a:r>
            <a:r>
              <a:rPr lang="en-US" sz="2200" dirty="0"/>
              <a:t>character makes?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How </a:t>
            </a:r>
            <a:r>
              <a:rPr lang="en-US" sz="2200" dirty="0"/>
              <a:t>do </a:t>
            </a:r>
            <a:r>
              <a:rPr lang="en-US" sz="2200" dirty="0" smtClean="0"/>
              <a:t>those </a:t>
            </a:r>
            <a:r>
              <a:rPr lang="en-US" sz="2200" b="1" dirty="0"/>
              <a:t>beliefs </a:t>
            </a:r>
            <a:r>
              <a:rPr lang="en-US" sz="2200" b="1" dirty="0" smtClean="0"/>
              <a:t>change</a:t>
            </a:r>
            <a:br>
              <a:rPr lang="en-US" sz="2200" b="1" dirty="0" smtClean="0"/>
            </a:br>
            <a:r>
              <a:rPr lang="en-US" sz="2200" dirty="0" smtClean="0"/>
              <a:t>throughout </a:t>
            </a:r>
            <a:r>
              <a:rPr lang="en-US" sz="2200" dirty="0"/>
              <a:t>the story?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Do </a:t>
            </a:r>
            <a:r>
              <a:rPr lang="en-US" sz="2200" b="1" dirty="0"/>
              <a:t>others</a:t>
            </a:r>
            <a:r>
              <a:rPr lang="en-US" sz="2200" dirty="0"/>
              <a:t> in the story </a:t>
            </a:r>
            <a:r>
              <a:rPr lang="en-US" sz="2200" b="1" dirty="0" smtClean="0"/>
              <a:t>share</a:t>
            </a:r>
            <a:br>
              <a:rPr lang="en-US" sz="2200" b="1" dirty="0" smtClean="0"/>
            </a:br>
            <a:r>
              <a:rPr lang="en-US" sz="2200" dirty="0" smtClean="0"/>
              <a:t>these </a:t>
            </a:r>
            <a:r>
              <a:rPr lang="en-US" sz="2200" b="1" dirty="0"/>
              <a:t>beliefs</a:t>
            </a:r>
            <a:r>
              <a:rPr lang="en-US" sz="2200" dirty="0"/>
              <a:t>?</a:t>
            </a:r>
          </a:p>
        </p:txBody>
      </p:sp>
      <p:pic>
        <p:nvPicPr>
          <p:cNvPr id="5122" name="Picture 2" descr="http://1.bp.blogspot.com/-c27Z2F6qlxo/TbmU9vVHA5I/AAAAAAAAK9E/hcECUahwffo/s1600/superman-and-the-american-fla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66806"/>
            <a:ext cx="3333750" cy="322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937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108</TotalTime>
  <Words>208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Characters  </vt:lpstr>
      <vt:lpstr>What do Characters Represent?</vt:lpstr>
      <vt:lpstr>The Key to Unlock the Meaning</vt:lpstr>
      <vt:lpstr>Let’s Look at the 5 Traits</vt:lpstr>
      <vt:lpstr>Physical</vt:lpstr>
      <vt:lpstr>Intellectual</vt:lpstr>
      <vt:lpstr>Emotional</vt:lpstr>
      <vt:lpstr>Social</vt:lpstr>
      <vt:lpstr>Philosophical</vt:lpstr>
      <vt:lpstr>So WHAT?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Characters</dc:title>
  <dc:creator>David Mildon</dc:creator>
  <cp:lastModifiedBy>David Mildon</cp:lastModifiedBy>
  <cp:revision>7</cp:revision>
  <dcterms:created xsi:type="dcterms:W3CDTF">2013-09-20T14:10:46Z</dcterms:created>
  <dcterms:modified xsi:type="dcterms:W3CDTF">2013-09-20T15:58:52Z</dcterms:modified>
</cp:coreProperties>
</file>