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1"/>
  </p:handoutMasterIdLst>
  <p:sldIdLst>
    <p:sldId id="275" r:id="rId2"/>
    <p:sldId id="395" r:id="rId3"/>
    <p:sldId id="276" r:id="rId4"/>
    <p:sldId id="280" r:id="rId5"/>
    <p:sldId id="279" r:id="rId6"/>
    <p:sldId id="394" r:id="rId7"/>
    <p:sldId id="296" r:id="rId8"/>
    <p:sldId id="393" r:id="rId9"/>
    <p:sldId id="281" r:id="rId10"/>
    <p:sldId id="345" r:id="rId11"/>
    <p:sldId id="282" r:id="rId12"/>
    <p:sldId id="283" r:id="rId13"/>
    <p:sldId id="397" r:id="rId14"/>
    <p:sldId id="347" r:id="rId15"/>
    <p:sldId id="348" r:id="rId16"/>
    <p:sldId id="398" r:id="rId17"/>
    <p:sldId id="349" r:id="rId18"/>
    <p:sldId id="350" r:id="rId19"/>
    <p:sldId id="351" r:id="rId20"/>
    <p:sldId id="352" r:id="rId21"/>
    <p:sldId id="353" r:id="rId22"/>
    <p:sldId id="354" r:id="rId23"/>
    <p:sldId id="355" r:id="rId24"/>
    <p:sldId id="356" r:id="rId25"/>
    <p:sldId id="357" r:id="rId26"/>
    <p:sldId id="399" r:id="rId27"/>
    <p:sldId id="401" r:id="rId28"/>
    <p:sldId id="402" r:id="rId29"/>
    <p:sldId id="403"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128" y="-4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D66252-7F24-473E-A205-27A33A44483B}" type="doc">
      <dgm:prSet loTypeId="urn:microsoft.com/office/officeart/2005/8/layout/chart3" loCatId="relationship" qsTypeId="urn:microsoft.com/office/officeart/2005/8/quickstyle/simple1" qsCatId="simple" csTypeId="urn:microsoft.com/office/officeart/2005/8/colors/accent1_2" csCatId="accent1" phldr="1"/>
      <dgm:spPr/>
    </dgm:pt>
    <dgm:pt modelId="{103A30EA-B201-464F-85EB-6E9F94828DBA}">
      <dgm:prSet phldrT="[Text]"/>
      <dgm:spPr/>
      <dgm:t>
        <a:bodyPr/>
        <a:lstStyle/>
        <a:p>
          <a:r>
            <a:rPr lang="en-US" dirty="0" smtClean="0"/>
            <a:t>Logos</a:t>
          </a:r>
          <a:endParaRPr lang="en-US" dirty="0"/>
        </a:p>
      </dgm:t>
    </dgm:pt>
    <dgm:pt modelId="{0344E567-FA48-4D01-BD69-DB7E3D364CE4}" type="parTrans" cxnId="{5B220703-1DDA-4EEB-9E16-323BE1289A3B}">
      <dgm:prSet/>
      <dgm:spPr/>
      <dgm:t>
        <a:bodyPr/>
        <a:lstStyle/>
        <a:p>
          <a:endParaRPr lang="en-US"/>
        </a:p>
      </dgm:t>
    </dgm:pt>
    <dgm:pt modelId="{147DFF8D-C8F2-43D5-863C-C5426F912666}" type="sibTrans" cxnId="{5B220703-1DDA-4EEB-9E16-323BE1289A3B}">
      <dgm:prSet/>
      <dgm:spPr/>
      <dgm:t>
        <a:bodyPr/>
        <a:lstStyle/>
        <a:p>
          <a:endParaRPr lang="en-US"/>
        </a:p>
      </dgm:t>
    </dgm:pt>
    <dgm:pt modelId="{E6F16A21-4F65-49F9-B454-86540C4C287D}">
      <dgm:prSet phldrT="[Text]"/>
      <dgm:spPr/>
      <dgm:t>
        <a:bodyPr/>
        <a:lstStyle/>
        <a:p>
          <a:r>
            <a:rPr lang="en-US" dirty="0" smtClean="0"/>
            <a:t>Ethos</a:t>
          </a:r>
          <a:endParaRPr lang="en-US" dirty="0"/>
        </a:p>
      </dgm:t>
    </dgm:pt>
    <dgm:pt modelId="{35E739C2-4897-4BFA-99C9-84FA600C9279}" type="parTrans" cxnId="{4CC5E4FF-EAAF-435C-AF29-CBB1DCF0D0CF}">
      <dgm:prSet/>
      <dgm:spPr/>
      <dgm:t>
        <a:bodyPr/>
        <a:lstStyle/>
        <a:p>
          <a:endParaRPr lang="en-US"/>
        </a:p>
      </dgm:t>
    </dgm:pt>
    <dgm:pt modelId="{5AC82145-F4E8-455E-AEA1-C88A8256902A}" type="sibTrans" cxnId="{4CC5E4FF-EAAF-435C-AF29-CBB1DCF0D0CF}">
      <dgm:prSet/>
      <dgm:spPr/>
      <dgm:t>
        <a:bodyPr/>
        <a:lstStyle/>
        <a:p>
          <a:endParaRPr lang="en-US"/>
        </a:p>
      </dgm:t>
    </dgm:pt>
    <dgm:pt modelId="{10861FA0-852D-4520-A40E-81EF8C0D3316}">
      <dgm:prSet phldrT="[Text]"/>
      <dgm:spPr/>
      <dgm:t>
        <a:bodyPr/>
        <a:lstStyle/>
        <a:p>
          <a:r>
            <a:rPr lang="en-US" dirty="0" smtClean="0"/>
            <a:t>Pathos</a:t>
          </a:r>
          <a:endParaRPr lang="en-US" dirty="0"/>
        </a:p>
      </dgm:t>
    </dgm:pt>
    <dgm:pt modelId="{15C774E6-F3F5-4230-BDCC-74A7DFAA7083}" type="parTrans" cxnId="{BC77D3A5-1F2E-437B-9237-D058EAC0D0FD}">
      <dgm:prSet/>
      <dgm:spPr/>
      <dgm:t>
        <a:bodyPr/>
        <a:lstStyle/>
        <a:p>
          <a:endParaRPr lang="en-US"/>
        </a:p>
      </dgm:t>
    </dgm:pt>
    <dgm:pt modelId="{018584CA-F949-405F-8E85-1758B0AC662E}" type="sibTrans" cxnId="{BC77D3A5-1F2E-437B-9237-D058EAC0D0FD}">
      <dgm:prSet/>
      <dgm:spPr/>
      <dgm:t>
        <a:bodyPr/>
        <a:lstStyle/>
        <a:p>
          <a:endParaRPr lang="en-US"/>
        </a:p>
      </dgm:t>
    </dgm:pt>
    <dgm:pt modelId="{ECE6D13B-9270-4C34-B938-8ACE6DC3894F}" type="pres">
      <dgm:prSet presAssocID="{6FD66252-7F24-473E-A205-27A33A44483B}" presName="compositeShape" presStyleCnt="0">
        <dgm:presLayoutVars>
          <dgm:chMax val="7"/>
          <dgm:dir/>
          <dgm:resizeHandles val="exact"/>
        </dgm:presLayoutVars>
      </dgm:prSet>
      <dgm:spPr/>
    </dgm:pt>
    <dgm:pt modelId="{9C7B665C-2792-4C70-8156-0AD2A5F4AFFF}" type="pres">
      <dgm:prSet presAssocID="{6FD66252-7F24-473E-A205-27A33A44483B}" presName="wedge1" presStyleLbl="node1" presStyleIdx="0" presStyleCnt="3" custLinFactNeighborX="-2685" custLinFactNeighborY="1986"/>
      <dgm:spPr/>
      <dgm:t>
        <a:bodyPr/>
        <a:lstStyle/>
        <a:p>
          <a:endParaRPr lang="en-US"/>
        </a:p>
      </dgm:t>
    </dgm:pt>
    <dgm:pt modelId="{B23D42BE-4ED5-435D-A868-410116550125}" type="pres">
      <dgm:prSet presAssocID="{6FD66252-7F24-473E-A205-27A33A44483B}" presName="wedge1Tx" presStyleLbl="node1" presStyleIdx="0" presStyleCnt="3">
        <dgm:presLayoutVars>
          <dgm:chMax val="0"/>
          <dgm:chPref val="0"/>
          <dgm:bulletEnabled val="1"/>
        </dgm:presLayoutVars>
      </dgm:prSet>
      <dgm:spPr/>
      <dgm:t>
        <a:bodyPr/>
        <a:lstStyle/>
        <a:p>
          <a:endParaRPr lang="en-US"/>
        </a:p>
      </dgm:t>
    </dgm:pt>
    <dgm:pt modelId="{2CF2C38A-1706-43F1-B68A-AF2E499F4B0B}" type="pres">
      <dgm:prSet presAssocID="{6FD66252-7F24-473E-A205-27A33A44483B}" presName="wedge2" presStyleLbl="node1" presStyleIdx="1" presStyleCnt="3" custLinFactNeighborX="465" custLinFactNeighborY="3018"/>
      <dgm:spPr/>
      <dgm:t>
        <a:bodyPr/>
        <a:lstStyle/>
        <a:p>
          <a:endParaRPr lang="en-US"/>
        </a:p>
      </dgm:t>
    </dgm:pt>
    <dgm:pt modelId="{0284187D-6606-4D33-AB61-9F11C17A7408}" type="pres">
      <dgm:prSet presAssocID="{6FD66252-7F24-473E-A205-27A33A44483B}" presName="wedge2Tx" presStyleLbl="node1" presStyleIdx="1" presStyleCnt="3">
        <dgm:presLayoutVars>
          <dgm:chMax val="0"/>
          <dgm:chPref val="0"/>
          <dgm:bulletEnabled val="1"/>
        </dgm:presLayoutVars>
      </dgm:prSet>
      <dgm:spPr/>
      <dgm:t>
        <a:bodyPr/>
        <a:lstStyle/>
        <a:p>
          <a:endParaRPr lang="en-US"/>
        </a:p>
      </dgm:t>
    </dgm:pt>
    <dgm:pt modelId="{6BE8F627-FF13-4247-BD74-5EFCDE44A824}" type="pres">
      <dgm:prSet presAssocID="{6FD66252-7F24-473E-A205-27A33A44483B}" presName="wedge3" presStyleLbl="node1" presStyleIdx="2" presStyleCnt="3" custLinFactNeighborX="-1539" custLinFactNeighborY="-990"/>
      <dgm:spPr/>
      <dgm:t>
        <a:bodyPr/>
        <a:lstStyle/>
        <a:p>
          <a:endParaRPr lang="en-US"/>
        </a:p>
      </dgm:t>
    </dgm:pt>
    <dgm:pt modelId="{FDB72462-67FC-476C-928D-A978D110652C}" type="pres">
      <dgm:prSet presAssocID="{6FD66252-7F24-473E-A205-27A33A44483B}" presName="wedge3Tx" presStyleLbl="node1" presStyleIdx="2" presStyleCnt="3">
        <dgm:presLayoutVars>
          <dgm:chMax val="0"/>
          <dgm:chPref val="0"/>
          <dgm:bulletEnabled val="1"/>
        </dgm:presLayoutVars>
      </dgm:prSet>
      <dgm:spPr/>
      <dgm:t>
        <a:bodyPr/>
        <a:lstStyle/>
        <a:p>
          <a:endParaRPr lang="en-US"/>
        </a:p>
      </dgm:t>
    </dgm:pt>
  </dgm:ptLst>
  <dgm:cxnLst>
    <dgm:cxn modelId="{BC77D3A5-1F2E-437B-9237-D058EAC0D0FD}" srcId="{6FD66252-7F24-473E-A205-27A33A44483B}" destId="{10861FA0-852D-4520-A40E-81EF8C0D3316}" srcOrd="2" destOrd="0" parTransId="{15C774E6-F3F5-4230-BDCC-74A7DFAA7083}" sibTransId="{018584CA-F949-405F-8E85-1758B0AC662E}"/>
    <dgm:cxn modelId="{2B615605-6781-4CA8-B37F-C96CE0B3D7E7}" type="presOf" srcId="{E6F16A21-4F65-49F9-B454-86540C4C287D}" destId="{0284187D-6606-4D33-AB61-9F11C17A7408}" srcOrd="1" destOrd="0" presId="urn:microsoft.com/office/officeart/2005/8/layout/chart3"/>
    <dgm:cxn modelId="{E0DAAB1F-AE95-4286-836E-BC673B9831EB}" type="presOf" srcId="{103A30EA-B201-464F-85EB-6E9F94828DBA}" destId="{9C7B665C-2792-4C70-8156-0AD2A5F4AFFF}" srcOrd="0" destOrd="0" presId="urn:microsoft.com/office/officeart/2005/8/layout/chart3"/>
    <dgm:cxn modelId="{78C4E408-D067-49C6-97D3-FA090FC1C6F0}" type="presOf" srcId="{10861FA0-852D-4520-A40E-81EF8C0D3316}" destId="{6BE8F627-FF13-4247-BD74-5EFCDE44A824}" srcOrd="0" destOrd="0" presId="urn:microsoft.com/office/officeart/2005/8/layout/chart3"/>
    <dgm:cxn modelId="{4CC5E4FF-EAAF-435C-AF29-CBB1DCF0D0CF}" srcId="{6FD66252-7F24-473E-A205-27A33A44483B}" destId="{E6F16A21-4F65-49F9-B454-86540C4C287D}" srcOrd="1" destOrd="0" parTransId="{35E739C2-4897-4BFA-99C9-84FA600C9279}" sibTransId="{5AC82145-F4E8-455E-AEA1-C88A8256902A}"/>
    <dgm:cxn modelId="{17685E1A-2DF4-4764-A076-97001443810E}" type="presOf" srcId="{103A30EA-B201-464F-85EB-6E9F94828DBA}" destId="{B23D42BE-4ED5-435D-A868-410116550125}" srcOrd="1" destOrd="0" presId="urn:microsoft.com/office/officeart/2005/8/layout/chart3"/>
    <dgm:cxn modelId="{52DCC820-BE3E-4567-83BF-79DB561D127A}" type="presOf" srcId="{E6F16A21-4F65-49F9-B454-86540C4C287D}" destId="{2CF2C38A-1706-43F1-B68A-AF2E499F4B0B}" srcOrd="0" destOrd="0" presId="urn:microsoft.com/office/officeart/2005/8/layout/chart3"/>
    <dgm:cxn modelId="{091ADDE0-7527-4764-8A33-2EE703CC7ADC}" type="presOf" srcId="{10861FA0-852D-4520-A40E-81EF8C0D3316}" destId="{FDB72462-67FC-476C-928D-A978D110652C}" srcOrd="1" destOrd="0" presId="urn:microsoft.com/office/officeart/2005/8/layout/chart3"/>
    <dgm:cxn modelId="{CE76A5FC-E9B0-46D2-9F00-4D59567EE048}" type="presOf" srcId="{6FD66252-7F24-473E-A205-27A33A44483B}" destId="{ECE6D13B-9270-4C34-B938-8ACE6DC3894F}" srcOrd="0" destOrd="0" presId="urn:microsoft.com/office/officeart/2005/8/layout/chart3"/>
    <dgm:cxn modelId="{5B220703-1DDA-4EEB-9E16-323BE1289A3B}" srcId="{6FD66252-7F24-473E-A205-27A33A44483B}" destId="{103A30EA-B201-464F-85EB-6E9F94828DBA}" srcOrd="0" destOrd="0" parTransId="{0344E567-FA48-4D01-BD69-DB7E3D364CE4}" sibTransId="{147DFF8D-C8F2-43D5-863C-C5426F912666}"/>
    <dgm:cxn modelId="{6DA35BAE-52D1-4BEB-A445-403329B184EE}" type="presParOf" srcId="{ECE6D13B-9270-4C34-B938-8ACE6DC3894F}" destId="{9C7B665C-2792-4C70-8156-0AD2A5F4AFFF}" srcOrd="0" destOrd="0" presId="urn:microsoft.com/office/officeart/2005/8/layout/chart3"/>
    <dgm:cxn modelId="{BF5DFEC0-450F-4AF1-8918-DF7F36C89D54}" type="presParOf" srcId="{ECE6D13B-9270-4C34-B938-8ACE6DC3894F}" destId="{B23D42BE-4ED5-435D-A868-410116550125}" srcOrd="1" destOrd="0" presId="urn:microsoft.com/office/officeart/2005/8/layout/chart3"/>
    <dgm:cxn modelId="{A37F6CE6-E528-4964-B7F0-47754BB82824}" type="presParOf" srcId="{ECE6D13B-9270-4C34-B938-8ACE6DC3894F}" destId="{2CF2C38A-1706-43F1-B68A-AF2E499F4B0B}" srcOrd="2" destOrd="0" presId="urn:microsoft.com/office/officeart/2005/8/layout/chart3"/>
    <dgm:cxn modelId="{F0F20D03-2CC6-406C-B3F9-97FA31F848C6}" type="presParOf" srcId="{ECE6D13B-9270-4C34-B938-8ACE6DC3894F}" destId="{0284187D-6606-4D33-AB61-9F11C17A7408}" srcOrd="3" destOrd="0" presId="urn:microsoft.com/office/officeart/2005/8/layout/chart3"/>
    <dgm:cxn modelId="{E910BFA4-DED8-463F-99FD-ECB66B338CEA}" type="presParOf" srcId="{ECE6D13B-9270-4C34-B938-8ACE6DC3894F}" destId="{6BE8F627-FF13-4247-BD74-5EFCDE44A824}" srcOrd="4" destOrd="0" presId="urn:microsoft.com/office/officeart/2005/8/layout/chart3"/>
    <dgm:cxn modelId="{ED00784F-14D1-476C-92E8-7A6F6F09A464}" type="presParOf" srcId="{ECE6D13B-9270-4C34-B938-8ACE6DC3894F}" destId="{FDB72462-67FC-476C-928D-A978D110652C}"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7B665C-2792-4C70-8156-0AD2A5F4AFFF}">
      <dsp:nvSpPr>
        <dsp:cNvPr id="0" name=""/>
        <dsp:cNvSpPr/>
      </dsp:nvSpPr>
      <dsp:spPr>
        <a:xfrm>
          <a:off x="2209804" y="381006"/>
          <a:ext cx="3801808" cy="3801808"/>
        </a:xfrm>
        <a:prstGeom prst="pie">
          <a:avLst>
            <a:gd name="adj1" fmla="val 16200000"/>
            <a:gd name="adj2" fmla="val 1800000"/>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t>Logos</a:t>
          </a:r>
          <a:endParaRPr lang="en-US" sz="3200" kern="1200" dirty="0"/>
        </a:p>
      </dsp:txBody>
      <dsp:txXfrm>
        <a:off x="4276811" y="1082530"/>
        <a:ext cx="1289899" cy="1267269"/>
      </dsp:txXfrm>
    </dsp:sp>
    <dsp:sp modelId="{2CF2C38A-1706-43F1-B68A-AF2E499F4B0B}">
      <dsp:nvSpPr>
        <dsp:cNvPr id="0" name=""/>
        <dsp:cNvSpPr/>
      </dsp:nvSpPr>
      <dsp:spPr>
        <a:xfrm>
          <a:off x="2133586" y="533390"/>
          <a:ext cx="3801808" cy="3801808"/>
        </a:xfrm>
        <a:prstGeom prst="pie">
          <a:avLst>
            <a:gd name="adj1" fmla="val 1800000"/>
            <a:gd name="adj2" fmla="val 9000000"/>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t>Ethos</a:t>
          </a:r>
          <a:endParaRPr lang="en-US" sz="3200" kern="1200" dirty="0"/>
        </a:p>
      </dsp:txBody>
      <dsp:txXfrm>
        <a:off x="3174558" y="2932150"/>
        <a:ext cx="1719865" cy="1176750"/>
      </dsp:txXfrm>
    </dsp:sp>
    <dsp:sp modelId="{6BE8F627-FF13-4247-BD74-5EFCDE44A824}">
      <dsp:nvSpPr>
        <dsp:cNvPr id="0" name=""/>
        <dsp:cNvSpPr/>
      </dsp:nvSpPr>
      <dsp:spPr>
        <a:xfrm>
          <a:off x="2057398" y="381013"/>
          <a:ext cx="3801808" cy="3801808"/>
        </a:xfrm>
        <a:prstGeom prst="pie">
          <a:avLst>
            <a:gd name="adj1" fmla="val 9000000"/>
            <a:gd name="adj2" fmla="val 16200000"/>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t>Pathos</a:t>
          </a:r>
          <a:endParaRPr lang="en-US" sz="3200" kern="1200" dirty="0"/>
        </a:p>
      </dsp:txBody>
      <dsp:txXfrm>
        <a:off x="2464735" y="1127797"/>
        <a:ext cx="1289899" cy="1267269"/>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3" tIns="46581" rIns="93163" bIns="46581"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63" tIns="46581" rIns="93163" bIns="46581" rtlCol="0"/>
          <a:lstStyle>
            <a:lvl1pPr algn="r">
              <a:defRPr sz="1200"/>
            </a:lvl1pPr>
          </a:lstStyle>
          <a:p>
            <a:fld id="{17564208-E179-4141-880C-9E40EEB93146}" type="datetimeFigureOut">
              <a:rPr lang="en-US" smtClean="0"/>
              <a:pPr/>
              <a:t>9/5/2013</a:t>
            </a:fld>
            <a:endParaRPr lang="en-US"/>
          </a:p>
        </p:txBody>
      </p:sp>
      <p:sp>
        <p:nvSpPr>
          <p:cNvPr id="4" name="Footer Placeholder 3"/>
          <p:cNvSpPr>
            <a:spLocks noGrp="1"/>
          </p:cNvSpPr>
          <p:nvPr>
            <p:ph type="ftr" sz="quarter" idx="2"/>
          </p:nvPr>
        </p:nvSpPr>
        <p:spPr>
          <a:xfrm>
            <a:off x="0" y="8829966"/>
            <a:ext cx="3037840" cy="464820"/>
          </a:xfrm>
          <a:prstGeom prst="rect">
            <a:avLst/>
          </a:prstGeom>
        </p:spPr>
        <p:txBody>
          <a:bodyPr vert="horz" lIns="93163" tIns="46581" rIns="93163" bIns="46581"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6"/>
            <a:ext cx="3037840" cy="464820"/>
          </a:xfrm>
          <a:prstGeom prst="rect">
            <a:avLst/>
          </a:prstGeom>
        </p:spPr>
        <p:txBody>
          <a:bodyPr vert="horz" lIns="93163" tIns="46581" rIns="93163" bIns="46581" rtlCol="0" anchor="b"/>
          <a:lstStyle>
            <a:lvl1pPr algn="r">
              <a:defRPr sz="1200"/>
            </a:lvl1pPr>
          </a:lstStyle>
          <a:p>
            <a:fld id="{6C0A8895-0FCA-448A-AC75-86AA84E38BF2}" type="slidenum">
              <a:rPr lang="en-US" smtClean="0"/>
              <a:pPr/>
              <a:t>‹#›</a:t>
            </a:fld>
            <a:endParaRPr lang="en-US"/>
          </a:p>
        </p:txBody>
      </p:sp>
    </p:spTree>
    <p:extLst>
      <p:ext uri="{BB962C8B-B14F-4D97-AF65-F5344CB8AC3E}">
        <p14:creationId xmlns:p14="http://schemas.microsoft.com/office/powerpoint/2010/main" val="39910520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685800" y="990601"/>
            <a:ext cx="7772400" cy="2609850"/>
          </a:xfrm>
        </p:spPr>
        <p:txBody>
          <a:bodyPr anchor="b" anchorCtr="0">
            <a:noAutofit/>
            <a:scene3d>
              <a:camera prst="orthographicFront"/>
              <a:lightRig rig="soft" dir="t">
                <a:rot lat="0" lon="0" rev="2100000"/>
              </a:lightRig>
            </a:scene3d>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1371600" y="3657600"/>
            <a:ext cx="6400800"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fld id="{C9D4FAC1-4ED3-49EE-8ED2-204ECA7EA150}" type="datetimeFigureOut">
              <a:rPr lang="en-US" smtClean="0"/>
              <a:pPr/>
              <a:t>9/5/2013</a:t>
            </a:fld>
            <a:endParaRPr lang="en-US"/>
          </a:p>
        </p:txBody>
      </p:sp>
      <p:sp>
        <p:nvSpPr>
          <p:cNvPr id="9" name="Rectangle 14"/>
          <p:cNvSpPr>
            <a:spLocks noGrp="1"/>
          </p:cNvSpPr>
          <p:nvPr>
            <p:ph type="sldNum" sz="quarter" idx="11"/>
          </p:nvPr>
        </p:nvSpPr>
        <p:spPr/>
        <p:txBody>
          <a:bodyPr/>
          <a:lstStyle>
            <a:lvl1pPr>
              <a:defRPr lang="en-US" smtClean="0"/>
            </a:lvl1pPr>
          </a:lstStyle>
          <a:p>
            <a:fld id="{377EC90B-D78F-4714-A3C2-A74CB2F4AFB3}" type="slidenum">
              <a:rPr lang="en-US" smtClean="0"/>
              <a:pPr/>
              <a:t>‹#›</a:t>
            </a:fld>
            <a:endParaRPr lang="en-US"/>
          </a:p>
        </p:txBody>
      </p:sp>
      <p:sp>
        <p:nvSpPr>
          <p:cNvPr id="25" name="Rectangle 27"/>
          <p:cNvSpPr>
            <a:spLocks noGrp="1"/>
          </p:cNvSpPr>
          <p:nvPr>
            <p:ph type="ftr" sz="quarter" idx="12"/>
          </p:nvPr>
        </p:nvSpPr>
        <p:spPr/>
        <p:txBody>
          <a:bodyPr/>
          <a:lstStyle>
            <a:lvl1pPr>
              <a:defRPr lang="en-US" smtClean="0"/>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4FAC1-4ED3-49EE-8ED2-204ECA7EA150}"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EC90B-D78F-4714-A3C2-A74CB2F4AF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4FAC1-4ED3-49EE-8ED2-204ECA7EA150}"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EC90B-D78F-4714-A3C2-A74CB2F4AF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10"/>
          </p:nvPr>
        </p:nvSpPr>
        <p:spPr/>
        <p:txBody>
          <a:bodyPr/>
          <a:lstStyle/>
          <a:p>
            <a:fld id="{C9D4FAC1-4ED3-49EE-8ED2-204ECA7EA150}" type="datetimeFigureOut">
              <a:rPr lang="en-US" smtClean="0"/>
              <a:pPr/>
              <a:t>9/5/2013</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377EC90B-D78F-4714-A3C2-A74CB2F4AF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2"/>
          <p:cNvSpPr>
            <a:spLocks noGrp="1"/>
          </p:cNvSpPr>
          <p:nvPr>
            <p:ph type="title"/>
          </p:nvPr>
        </p:nvSpPr>
        <p:spPr>
          <a:xfrm>
            <a:off x="722313" y="2685391"/>
            <a:ext cx="7772400" cy="3112843"/>
          </a:xfrm>
        </p:spPr>
        <p:txBody>
          <a:bodyPr anchor="t">
            <a:normAutofit/>
          </a:bodyPr>
          <a:lstStyle>
            <a:lvl1pPr algn="ctr">
              <a:buNone/>
              <a:defRPr lang="en-US" sz="6000" b="1" dirty="0">
                <a:solidFill>
                  <a:schemeClr val="tx2">
                    <a:shade val="85000"/>
                    <a:satMod val="150000"/>
                  </a:schemeClr>
                </a:solidFill>
              </a:defRPr>
            </a:lvl1pPr>
          </a:lstStyle>
          <a:p>
            <a:r>
              <a:rPr lang="en-US" smtClean="0"/>
              <a:t>Click to edit Master title style</a:t>
            </a:r>
            <a:endParaRPr lang="en-US" dirty="0"/>
          </a:p>
        </p:txBody>
      </p:sp>
      <p:sp>
        <p:nvSpPr>
          <p:cNvPr id="3" name="Rectangle 3"/>
          <p:cNvSpPr>
            <a:spLocks noGrp="1"/>
          </p:cNvSpPr>
          <p:nvPr>
            <p:ph type="body" idx="1"/>
          </p:nvPr>
        </p:nvSpPr>
        <p:spPr>
          <a:xfrm>
            <a:off x="722313" y="1128932"/>
            <a:ext cx="7772400"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p:txBody>
          <a:bodyPr/>
          <a:lstStyle/>
          <a:p>
            <a:fld id="{C9D4FAC1-4ED3-49EE-8ED2-204ECA7EA150}" type="datetimeFigureOut">
              <a:rPr lang="en-US" smtClean="0"/>
              <a:pPr/>
              <a:t>9/5/2013</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377EC90B-D78F-4714-A3C2-A74CB2F4AFB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dt" sz="half" idx="10"/>
          </p:nvPr>
        </p:nvSpPr>
        <p:spPr/>
        <p:txBody>
          <a:bodyPr/>
          <a:lstStyle/>
          <a:p>
            <a:fld id="{C9D4FAC1-4ED3-49EE-8ED2-204ECA7EA150}" type="datetimeFigureOut">
              <a:rPr lang="en-US" smtClean="0"/>
              <a:pPr/>
              <a:t>9/5/2013</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377EC90B-D78F-4714-A3C2-A74CB2F4AF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Rectangle 2"/>
          <p:cNvSpPr>
            <a:spLocks noGrp="1"/>
          </p:cNvSpPr>
          <p:nvPr>
            <p:ph type="body" idx="1"/>
          </p:nvPr>
        </p:nvSpPr>
        <p:spPr>
          <a:xfrm>
            <a:off x="457200" y="1535113"/>
            <a:ext cx="404018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4645025" y="1535113"/>
            <a:ext cx="4041775"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p:cNvSpPr>
          <p:nvPr>
            <p:ph type="dt" sz="half" idx="10"/>
          </p:nvPr>
        </p:nvSpPr>
        <p:spPr/>
        <p:txBody>
          <a:bodyPr/>
          <a:lstStyle/>
          <a:p>
            <a:fld id="{C9D4FAC1-4ED3-49EE-8ED2-204ECA7EA150}" type="datetimeFigureOut">
              <a:rPr lang="en-US" smtClean="0"/>
              <a:pPr/>
              <a:t>9/5/2013</a:t>
            </a:fld>
            <a:endParaRPr lang="en-US"/>
          </a:p>
        </p:txBody>
      </p:sp>
      <p:sp>
        <p:nvSpPr>
          <p:cNvPr id="8" name="Rectangle 7"/>
          <p:cNvSpPr>
            <a:spLocks noGrp="1"/>
          </p:cNvSpPr>
          <p:nvPr>
            <p:ph type="ftr" sz="quarter" idx="11"/>
          </p:nvPr>
        </p:nvSpPr>
        <p:spPr/>
        <p:txBody>
          <a:bodyPr/>
          <a:lstStyle/>
          <a:p>
            <a:endParaRPr lang="en-US"/>
          </a:p>
        </p:txBody>
      </p:sp>
      <p:sp>
        <p:nvSpPr>
          <p:cNvPr id="9" name="Rectangle 8"/>
          <p:cNvSpPr>
            <a:spLocks noGrp="1"/>
          </p:cNvSpPr>
          <p:nvPr>
            <p:ph type="sldNum" sz="quarter" idx="12"/>
          </p:nvPr>
        </p:nvSpPr>
        <p:spPr/>
        <p:txBody>
          <a:bodyPr/>
          <a:lstStyle/>
          <a:p>
            <a:fld id="{377EC90B-D78F-4714-A3C2-A74CB2F4AF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fld id="{C9D4FAC1-4ED3-49EE-8ED2-204ECA7EA150}" type="datetimeFigureOut">
              <a:rPr lang="en-US" smtClean="0"/>
              <a:pPr/>
              <a:t>9/5/2013</a:t>
            </a:fld>
            <a:endParaRPr lang="en-US"/>
          </a:p>
        </p:txBody>
      </p:sp>
      <p:sp>
        <p:nvSpPr>
          <p:cNvPr id="4" name="Rectangle 4"/>
          <p:cNvSpPr>
            <a:spLocks noGrp="1"/>
          </p:cNvSpPr>
          <p:nvPr>
            <p:ph type="ftr" sz="quarter" idx="11"/>
          </p:nvPr>
        </p:nvSpPr>
        <p:spPr/>
        <p:txBody>
          <a:bodyPr/>
          <a:lstStyle/>
          <a:p>
            <a:endParaRPr lang="en-US"/>
          </a:p>
        </p:txBody>
      </p:sp>
      <p:sp>
        <p:nvSpPr>
          <p:cNvPr id="5" name="Rectangle 5"/>
          <p:cNvSpPr>
            <a:spLocks noGrp="1"/>
          </p:cNvSpPr>
          <p:nvPr>
            <p:ph type="sldNum" sz="quarter" idx="12"/>
          </p:nvPr>
        </p:nvSpPr>
        <p:spPr/>
        <p:txBody>
          <a:bodyPr/>
          <a:lstStyle/>
          <a:p>
            <a:fld id="{377EC90B-D78F-4714-A3C2-A74CB2F4AF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fld id="{C9D4FAC1-4ED3-49EE-8ED2-204ECA7EA150}" type="datetimeFigureOut">
              <a:rPr lang="en-US" smtClean="0"/>
              <a:pPr/>
              <a:t>9/5/2013</a:t>
            </a:fld>
            <a:endParaRPr lang="en-US"/>
          </a:p>
        </p:txBody>
      </p:sp>
      <p:sp>
        <p:nvSpPr>
          <p:cNvPr id="3" name="Rectangle 3"/>
          <p:cNvSpPr>
            <a:spLocks noGrp="1"/>
          </p:cNvSpPr>
          <p:nvPr>
            <p:ph type="ftr" sz="quarter" idx="11"/>
          </p:nvPr>
        </p:nvSpPr>
        <p:spPr/>
        <p:txBody>
          <a:bodyPr/>
          <a:lstStyle/>
          <a:p>
            <a:endParaRPr lang="en-US"/>
          </a:p>
        </p:txBody>
      </p:sp>
      <p:sp>
        <p:nvSpPr>
          <p:cNvPr id="4" name="Rectangle 4"/>
          <p:cNvSpPr>
            <a:spLocks noGrp="1"/>
          </p:cNvSpPr>
          <p:nvPr>
            <p:ph type="sldNum" sz="quarter" idx="12"/>
          </p:nvPr>
        </p:nvSpPr>
        <p:spPr/>
        <p:txBody>
          <a:bodyPr/>
          <a:lstStyle/>
          <a:p>
            <a:fld id="{377EC90B-D78F-4714-A3C2-A74CB2F4AF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3050"/>
            <a:ext cx="3008313" cy="1162050"/>
          </a:xfrm>
        </p:spPr>
        <p:txBody>
          <a:bodyPr anchor="b">
            <a:normAutofit/>
          </a:bodyPr>
          <a:lstStyle>
            <a:lvl1pPr algn="ctr">
              <a:defRPr sz="24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a:p>
        </p:txBody>
      </p:sp>
      <p:sp>
        <p:nvSpPr>
          <p:cNvPr id="3" name="Rectangl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457200" y="1435100"/>
            <a:ext cx="3008313"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fld id="{C9D4FAC1-4ED3-49EE-8ED2-204ECA7EA150}" type="datetimeFigureOut">
              <a:rPr lang="en-US" smtClean="0"/>
              <a:pPr/>
              <a:t>9/5/2013</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377EC90B-D78F-4714-A3C2-A74CB2F4AF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727729" y="1062637"/>
            <a:ext cx="4599432" cy="3977640"/>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rtlCol="0" anchor="ctr">
            <a:normAutofit/>
          </a:bodyPr>
          <a:lstStyle/>
          <a:p>
            <a:pPr marL="0" indent="-274320" algn="l">
              <a:buClr>
                <a:schemeClr val="accent1"/>
              </a:buClr>
              <a:buSzPct val="80000"/>
              <a:buFont typeface="Wingdings 2" pitchFamily="18" charset="2"/>
              <a:buNone/>
            </a:pPr>
            <a:endParaRPr lang="en-US" sz="2000">
              <a:solidFill>
                <a:schemeClr val="lt1"/>
              </a:solidFill>
              <a:latin typeface="+mn-lt"/>
              <a:ea typeface="+mn-ea"/>
              <a:cs typeface="+mn-cs"/>
            </a:endParaRPr>
          </a:p>
        </p:txBody>
      </p:sp>
      <p:sp>
        <p:nvSpPr>
          <p:cNvPr id="2" name="Rectangle 2"/>
          <p:cNvSpPr>
            <a:spLocks noGrp="1"/>
          </p:cNvSpPr>
          <p:nvPr>
            <p:ph type="title"/>
          </p:nvPr>
        </p:nvSpPr>
        <p:spPr>
          <a:xfrm>
            <a:off x="5514536" y="4343400"/>
            <a:ext cx="3048000"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739645" y="1222657"/>
            <a:ext cx="4575601"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lstStyle>
            <a:lvl1pPr>
              <a:buNone/>
              <a:defRPr sz="3200"/>
            </a:lvl1pPr>
          </a:lstStyle>
          <a:p>
            <a:r>
              <a:rPr lang="en-US" sz="2000" smtClean="0"/>
              <a:t>Click icon to add picture</a:t>
            </a:r>
            <a:endParaRPr lang="en-US" sz="2000" dirty="0"/>
          </a:p>
        </p:txBody>
      </p:sp>
      <p:sp>
        <p:nvSpPr>
          <p:cNvPr id="4" name="Rectangle 4"/>
          <p:cNvSpPr>
            <a:spLocks noGrp="1"/>
          </p:cNvSpPr>
          <p:nvPr>
            <p:ph type="body" sz="half" idx="2"/>
          </p:nvPr>
        </p:nvSpPr>
        <p:spPr>
          <a:xfrm>
            <a:off x="5514536" y="1371600"/>
            <a:ext cx="3044952"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fld id="{C9D4FAC1-4ED3-49EE-8ED2-204ECA7EA150}" type="datetimeFigureOut">
              <a:rPr lang="en-US" smtClean="0"/>
              <a:pPr/>
              <a:t>9/5/2013</a:t>
            </a:fld>
            <a:endParaRPr lang="en-US"/>
          </a:p>
        </p:txBody>
      </p:sp>
      <p:sp>
        <p:nvSpPr>
          <p:cNvPr id="6" name="Rectangle 6"/>
          <p:cNvSpPr>
            <a:spLocks noGrp="1"/>
          </p:cNvSpPr>
          <p:nvPr>
            <p:ph type="ftr" sz="quarter" idx="11"/>
          </p:nvPr>
        </p:nvSpPr>
        <p:spPr/>
        <p:txBody>
          <a:bodyPr/>
          <a:lstStyle/>
          <a:p>
            <a:endParaRPr lang="en-US"/>
          </a:p>
        </p:txBody>
      </p:sp>
      <p:sp>
        <p:nvSpPr>
          <p:cNvPr id="7" name="Rectangle 7"/>
          <p:cNvSpPr>
            <a:spLocks noGrp="1"/>
          </p:cNvSpPr>
          <p:nvPr>
            <p:ph type="sldNum" sz="quarter" idx="12"/>
          </p:nvPr>
        </p:nvSpPr>
        <p:spPr/>
        <p:txBody>
          <a:bodyPr/>
          <a:lstStyle/>
          <a:p>
            <a:fld id="{377EC90B-D78F-4714-A3C2-A74CB2F4AF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en-US" smtClean="0"/>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Rectangle 22"/>
          <p:cNvSpPr>
            <a:spLocks noGrp="1"/>
          </p:cNvSpPr>
          <p:nvPr>
            <p:ph type="dt" sz="half" idx="2"/>
          </p:nvPr>
        </p:nvSpPr>
        <p:spPr>
          <a:xfrm>
            <a:off x="457200" y="6245225"/>
            <a:ext cx="2133600" cy="476250"/>
          </a:xfrm>
          <a:prstGeom prst="rect">
            <a:avLst/>
          </a:prstGeom>
        </p:spPr>
        <p:txBody>
          <a:bodyPr anchor="b" anchorCtr="0"/>
          <a:lstStyle>
            <a:lvl1pPr>
              <a:defRPr lang="en-US" sz="1200" smtClean="0">
                <a:solidFill>
                  <a:schemeClr val="tx2"/>
                </a:solidFill>
                <a:latin typeface="+mn-lt"/>
                <a:ea typeface="+mn-lt"/>
                <a:cs typeface="+mn-lt"/>
              </a:defRPr>
            </a:lvl1pPr>
          </a:lstStyle>
          <a:p>
            <a:fld id="{C9D4FAC1-4ED3-49EE-8ED2-204ECA7EA150}" type="datetimeFigureOut">
              <a:rPr lang="en-US" smtClean="0"/>
              <a:pPr/>
              <a:t>9/5/2013</a:t>
            </a:fld>
            <a:endParaRPr lang="en-US"/>
          </a:p>
        </p:txBody>
      </p:sp>
      <p:sp>
        <p:nvSpPr>
          <p:cNvPr id="18" name="Rectangle 18"/>
          <p:cNvSpPr>
            <a:spLocks noGrp="1"/>
          </p:cNvSpPr>
          <p:nvPr>
            <p:ph type="ftr" sz="quarter" idx="3"/>
          </p:nvPr>
        </p:nvSpPr>
        <p:spPr>
          <a:xfrm>
            <a:off x="3124200" y="6245225"/>
            <a:ext cx="2895600" cy="476250"/>
          </a:xfrm>
          <a:prstGeom prst="rect">
            <a:avLst/>
          </a:prstGeom>
        </p:spPr>
        <p:txBody>
          <a:bodyPr anchor="b" anchorCtr="0"/>
          <a:lstStyle>
            <a:lvl1pPr algn="ctr">
              <a:defRPr lang="en-US" sz="1200" smtClean="0">
                <a:solidFill>
                  <a:schemeClr val="tx2"/>
                </a:solidFill>
                <a:latin typeface="+mn-lt"/>
                <a:ea typeface="+mn-lt"/>
                <a:cs typeface="+mn-lt"/>
              </a:defRPr>
            </a:lvl1pPr>
          </a:lstStyle>
          <a:p>
            <a:endParaRPr lang="en-US"/>
          </a:p>
        </p:txBody>
      </p:sp>
      <p:sp>
        <p:nvSpPr>
          <p:cNvPr id="13" name="Rectangle 15"/>
          <p:cNvSpPr>
            <a:spLocks noGrp="1"/>
          </p:cNvSpPr>
          <p:nvPr>
            <p:ph type="sldNum" sz="quarter" idx="4"/>
          </p:nvPr>
        </p:nvSpPr>
        <p:spPr>
          <a:xfrm>
            <a:off x="6553200" y="6245225"/>
            <a:ext cx="2133600" cy="476250"/>
          </a:xfrm>
          <a:prstGeom prst="rect">
            <a:avLst/>
          </a:prstGeom>
        </p:spPr>
        <p:txBody>
          <a:bodyPr anchor="b" anchorCtr="0"/>
          <a:lstStyle>
            <a:lvl1pPr algn="r">
              <a:defRPr lang="en-US" sz="1200" smtClean="0">
                <a:solidFill>
                  <a:schemeClr val="tx2"/>
                </a:solidFill>
                <a:latin typeface="+mn-lt"/>
                <a:ea typeface="+mn-lt"/>
                <a:cs typeface="+mn-lt"/>
              </a:defRPr>
            </a:lvl1pPr>
          </a:lstStyle>
          <a:p>
            <a:fld id="{377EC90B-D78F-4714-A3C2-A74CB2F4AF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defPPr>
        <a:defRPr sz="4400">
          <a:solidFill>
            <a:schemeClr val="tx2">
              <a:shade val="85000"/>
              <a:satMod val="150000"/>
            </a:schemeClr>
          </a:solidFill>
          <a:latin typeface="+mj-lt"/>
          <a:ea typeface="+mj-ea"/>
          <a:cs typeface="+mj-cs"/>
        </a:defRPr>
      </a:defPPr>
      <a:lvl1pPr algn="ctr" eaLnBrk="1" hangingPunct="1">
        <a:buNone/>
        <a:defRPr lang="en-US" sz="4800" b="1" strike="noStrike" kern="1200" baseline="0" dirty="0" smtClean="0">
          <a:solidFill>
            <a:schemeClr val="tx2">
              <a:shade val="85000"/>
              <a:satMod val="150000"/>
            </a:schemeClr>
          </a:solidFill>
          <a:effectLst>
            <a:outerShdw blurRad="63500" dist="38100" dir="8220000" algn="tl" rotWithShape="0">
              <a:srgbClr val="000000">
                <a:alpha val="30000"/>
              </a:srgbClr>
            </a:outerShdw>
          </a:effectLst>
          <a:latin typeface="+mj-lt"/>
          <a:ea typeface="+mj-lt"/>
          <a:cs typeface="+mj-lt"/>
        </a:defRPr>
      </a:lvl1pPr>
    </p:titleStyle>
    <p:bodyStyle>
      <a:defPPr>
        <a:defRPr>
          <a:solidFill>
            <a:schemeClr val="tx1"/>
          </a:solidFill>
          <a:latin typeface="+mn-lt"/>
          <a:ea typeface="+mn-ea"/>
          <a:cs typeface="+mn-cs"/>
        </a:defRPr>
      </a:defPPr>
      <a:lvl1pPr marL="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url?sa=i&amp;rct=j&amp;q=kim%20kardashian&amp;source=images&amp;cd=&amp;cad=rja&amp;docid=9RhzAejejkPhhM&amp;tbnid=M65Qn5r5CKrwYM:&amp;ved=0CAUQjRw&amp;url=http://www.aceshowbiz.com/news/view/00055873.html&amp;ei=wDsnUujGMsjRiAKgp4DoCQ&amp;bvm=bv.51495398,d.cGE&amp;psig=AFQjCNHdcz2NIhh8AyeA8EP345zwBiWR_Q&amp;ust=137838930924248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url?sa=i&amp;rct=j&amp;q=&amp;esrc=s&amp;frm=1&amp;source=images&amp;cd=&amp;cad=rja&amp;docid=8t8BgTJZ0AQQAM&amp;tbnid=tN92STYpNSzAkM:&amp;ved=0CAUQjRw&amp;url=http://www.silberstudios.tv/blog/2011/04/prince-william-and-kate-middletons-wedding-paparazzi-problem/&amp;ei=eGo3UczsEZGYqAGcuYGQDw&amp;bvm=bv.43287494,d.aWc&amp;psig=AFQjCNG1bnIwlwEUIl3EcFKRrPesGJBglg&amp;ust=1362672614188028"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ispot.tv/ad/7Vzh/5-hour-energy-doctors-review" TargetMode="Externa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hyperlink" Target="http://www.youtube.com/watch?v=1VM2eLhvsSM" TargetMode="Externa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http://www.youtube.com/watch?v=qkJTZqD6R7k"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i&amp;rct=j&amp;q=&amp;esrc=s&amp;frm=1&amp;source=images&amp;cd=&amp;cad=rja&amp;docid=LSclxhYh2XnGuM&amp;tbnid=ZUQ4mKhDRJ6wAM:&amp;ved=0CAUQjRw&amp;url=http://sportsillustrated.cnn.com/multimedia/photo_gallery/1004/tiger.woods.college/content.1.html&amp;ei=hGc3UavOK4PSqQGFlYGQBw&amp;bvm=bv.43287494,d.aWc&amp;psig=AFQjCNFdDKoEbI4WAcwBtPYzl8pyMPDquw&amp;ust=136267186732949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url?sa=i&amp;rct=j&amp;q=selena+gomez&amp;source=images&amp;cd=&amp;cad=rja&amp;docid=SzFaG1qYXdIXYM&amp;tbnid=G12czuMrk7P2CM:&amp;ved=0CAUQjRw&amp;url=http://www.wzip88.com/2013/05/selena-gomez-special-requests/&amp;ei=UzonUuaiCOTcigKXqYDQDQ&amp;bvm=bv.51495398,d.cGE&amp;psig=AFQjCNEXYmqGVOXzNPDmlMG6cJ20Ocx8ww&amp;ust=137838892353099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url?sa=i&amp;rct=j&amp;q=liam+hemsworth&amp;source=images&amp;cd=&amp;cad=rja&amp;docid=sIjj7D8bCFVlKM&amp;tbnid=_Y_SbcULh_hsEM:&amp;ved=0CAUQjRw&amp;url=http://clubtukinews.com/7300/the-hunger-games-cast-member-liam-hemsworth-biography-fun-facts-plus-liam-hemsworth-pictures/&amp;ei=MjsnUoi1GKrUigKl6oDICA&amp;bvm=bv.51495398,d.cGE&amp;psig=AFQjCNE-3zJuCwd5gUSR75abtwLcu94QHQ&amp;ust=137838916218590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Argumentation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50770676"/>
              </p:ext>
            </p:extLst>
          </p:nvPr>
        </p:nvGraphicFramePr>
        <p:xfrm>
          <a:off x="457200" y="10668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228600" y="5334000"/>
            <a:ext cx="8686800" cy="1323439"/>
          </a:xfrm>
          <a:prstGeom prst="rect">
            <a:avLst/>
          </a:prstGeom>
        </p:spPr>
        <p:txBody>
          <a:bodyPr wrap="square">
            <a:spAutoFit/>
          </a:bodyPr>
          <a:lstStyle/>
          <a:p>
            <a:r>
              <a:rPr lang="en-US" sz="2000" dirty="0"/>
              <a:t>The goal of </a:t>
            </a:r>
            <a:r>
              <a:rPr lang="en-US" sz="2000" b="1" dirty="0"/>
              <a:t>argumentative</a:t>
            </a:r>
            <a:r>
              <a:rPr lang="en-US" sz="2000" dirty="0"/>
              <a:t> </a:t>
            </a:r>
            <a:r>
              <a:rPr lang="en-US" sz="2000" dirty="0" smtClean="0"/>
              <a:t>writing/speaking </a:t>
            </a:r>
            <a:r>
              <a:rPr lang="en-US" sz="2000" dirty="0"/>
              <a:t>is to persuade your audience that your ideas are valid, or more valid than someone else's. </a:t>
            </a:r>
            <a:r>
              <a:rPr lang="en-US" dirty="0" smtClean="0"/>
              <a:t/>
            </a:r>
            <a:br>
              <a:rPr lang="en-US" dirty="0" smtClean="0"/>
            </a:br>
            <a:r>
              <a:rPr lang="en-US" sz="2000" dirty="0" smtClean="0"/>
              <a:t>The </a:t>
            </a:r>
            <a:r>
              <a:rPr lang="en-US" sz="2000" b="1" dirty="0"/>
              <a:t>Greek philosopher Aristotle</a:t>
            </a:r>
            <a:r>
              <a:rPr lang="en-US" sz="2000" dirty="0"/>
              <a:t> divided the means of persuasion, appeals, into three categories--</a:t>
            </a:r>
            <a:r>
              <a:rPr lang="en-US" sz="2000" b="1" dirty="0"/>
              <a:t>Ethos, Pathos, Logos.</a:t>
            </a:r>
            <a:r>
              <a:rPr lang="en-US" sz="2000" dirty="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Kim </a:t>
            </a:r>
            <a:r>
              <a:rPr lang="en-US" dirty="0" err="1" smtClean="0"/>
              <a:t>Kardashian</a:t>
            </a:r>
            <a:endParaRPr lang="en-US" dirty="0"/>
          </a:p>
        </p:txBody>
      </p:sp>
      <p:pic>
        <p:nvPicPr>
          <p:cNvPr id="3074" name="Picture 2" descr="http://www.aceshowbiz.com/images/wennpic/kim-kardashian-launch-kardashian-kollection-01.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9082" y="1447800"/>
            <a:ext cx="3425043" cy="5048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Marge Simpson</a:t>
            </a:r>
            <a:endParaRPr lang="en-US" dirty="0"/>
          </a:p>
        </p:txBody>
      </p:sp>
      <p:pic>
        <p:nvPicPr>
          <p:cNvPr id="4" name="Content Placeholder 3" descr="simp2006_Marge_f.jpg"/>
          <p:cNvPicPr>
            <a:picLocks noGrp="1" noChangeAspect="1"/>
          </p:cNvPicPr>
          <p:nvPr>
            <p:ph idx="1"/>
          </p:nvPr>
        </p:nvPicPr>
        <p:blipFill>
          <a:blip r:embed="rId2" cstate="print"/>
          <a:stretch>
            <a:fillRect/>
          </a:stretch>
        </p:blipFill>
        <p:spPr>
          <a:xfrm>
            <a:off x="3037154" y="1600200"/>
            <a:ext cx="3069692" cy="4525963"/>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Prince William &amp; Kate Middleton</a:t>
            </a:r>
            <a:endParaRPr lang="en-US" dirty="0"/>
          </a:p>
        </p:txBody>
      </p:sp>
      <p:pic>
        <p:nvPicPr>
          <p:cNvPr id="4098" name="Picture 2" descr="http://www.silberstudios.tv/wp-content/uploads/2011/04/prince-william-kate-middleton.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1371599"/>
            <a:ext cx="3505200" cy="524611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Pathos Definition</a:t>
            </a:r>
            <a:endParaRPr lang="en-US" dirty="0"/>
          </a:p>
        </p:txBody>
      </p:sp>
      <p:sp>
        <p:nvSpPr>
          <p:cNvPr id="3" name="TextBox 2"/>
          <p:cNvSpPr txBox="1"/>
          <p:nvPr/>
        </p:nvSpPr>
        <p:spPr>
          <a:xfrm>
            <a:off x="533400" y="1600200"/>
            <a:ext cx="8077200" cy="4247317"/>
          </a:xfrm>
          <a:prstGeom prst="rect">
            <a:avLst/>
          </a:prstGeom>
          <a:noFill/>
        </p:spPr>
        <p:txBody>
          <a:bodyPr wrap="square" rtlCol="0">
            <a:spAutoFit/>
          </a:bodyPr>
          <a:lstStyle/>
          <a:p>
            <a:r>
              <a:rPr lang="en-US" sz="2800" b="1" dirty="0"/>
              <a:t>Pathos (Emotional)</a:t>
            </a:r>
            <a:r>
              <a:rPr lang="en-US" sz="2800" dirty="0"/>
              <a:t> means persuading by appealing to the reader's emotions. </a:t>
            </a:r>
            <a:endParaRPr lang="en-US" sz="2800" dirty="0" smtClean="0"/>
          </a:p>
          <a:p>
            <a:endParaRPr lang="en-US" sz="2800" dirty="0"/>
          </a:p>
          <a:p>
            <a:r>
              <a:rPr lang="en-US" sz="2800" dirty="0" smtClean="0"/>
              <a:t>We </a:t>
            </a:r>
            <a:r>
              <a:rPr lang="en-US" sz="2800" dirty="0"/>
              <a:t>can look at texts ranging from classic essays to contemporary advertisements to see how pathos, emotional appeals, are used to persuade. Language choice affects the audience's emotional response, and emotional appeal can effectively be used to enhance an argument.</a:t>
            </a:r>
          </a:p>
          <a:p>
            <a:endParaRPr lang="en-US" dirty="0"/>
          </a:p>
        </p:txBody>
      </p:sp>
    </p:spTree>
    <p:extLst>
      <p:ext uri="{BB962C8B-B14F-4D97-AF65-F5344CB8AC3E}">
        <p14:creationId xmlns:p14="http://schemas.microsoft.com/office/powerpoint/2010/main" val="38632170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Pathos:</a:t>
            </a:r>
            <a:br>
              <a:rPr lang="en-US" dirty="0" smtClean="0"/>
            </a:br>
            <a:r>
              <a:rPr lang="en-US" dirty="0" smtClean="0"/>
              <a:t>Emotional Appeal</a:t>
            </a:r>
            <a:endParaRPr lang="en-US" dirty="0"/>
          </a:p>
        </p:txBody>
      </p:sp>
      <p:sp>
        <p:nvSpPr>
          <p:cNvPr id="3" name="Content Placeholder 2"/>
          <p:cNvSpPr>
            <a:spLocks noGrp="1"/>
          </p:cNvSpPr>
          <p:nvPr>
            <p:ph idx="1"/>
          </p:nvPr>
        </p:nvSpPr>
        <p:spPr/>
        <p:txBody>
          <a:bodyPr/>
          <a:lstStyle/>
          <a:p>
            <a:pPr>
              <a:buNone/>
            </a:pPr>
            <a:r>
              <a:rPr lang="en-US" dirty="0" smtClean="0"/>
              <a:t>Arguments based on emotion</a:t>
            </a:r>
          </a:p>
          <a:p>
            <a:pPr>
              <a:buNone/>
            </a:pPr>
            <a:endParaRPr lang="en-US" dirty="0" smtClean="0"/>
          </a:p>
          <a:p>
            <a:r>
              <a:rPr lang="en-US" dirty="0" smtClean="0"/>
              <a:t>Using emotions to build bridges</a:t>
            </a:r>
          </a:p>
          <a:p>
            <a:r>
              <a:rPr lang="en-US" dirty="0" smtClean="0"/>
              <a:t>Using emotions to sustain arguments</a:t>
            </a:r>
          </a:p>
          <a:p>
            <a:r>
              <a:rPr lang="en-US" dirty="0" smtClean="0"/>
              <a:t>Using humor (with caution)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what specific emotions do these slogans appeal?</a:t>
            </a:r>
            <a:endParaRPr lang="en-US" dirty="0"/>
          </a:p>
        </p:txBody>
      </p:sp>
      <p:sp>
        <p:nvSpPr>
          <p:cNvPr id="3" name="Content Placeholder 2"/>
          <p:cNvSpPr>
            <a:spLocks noGrp="1"/>
          </p:cNvSpPr>
          <p:nvPr>
            <p:ph idx="1"/>
          </p:nvPr>
        </p:nvSpPr>
        <p:spPr/>
        <p:txBody>
          <a:bodyPr>
            <a:normAutofit/>
          </a:bodyPr>
          <a:lstStyle/>
          <a:p>
            <a:pPr>
              <a:buNone/>
            </a:pPr>
            <a:r>
              <a:rPr lang="en-US" dirty="0" smtClean="0"/>
              <a:t>“Have it your way” (Burger King)</a:t>
            </a:r>
          </a:p>
          <a:p>
            <a:pPr>
              <a:buNone/>
            </a:pPr>
            <a:endParaRPr lang="en-US" dirty="0" smtClean="0"/>
          </a:p>
          <a:p>
            <a:pPr>
              <a:buNone/>
            </a:pPr>
            <a:r>
              <a:rPr lang="en-US" dirty="0" smtClean="0"/>
              <a:t>“Just do it” (Nike)</a:t>
            </a:r>
          </a:p>
          <a:p>
            <a:pPr>
              <a:buNone/>
            </a:pPr>
            <a:endParaRPr lang="en-US" dirty="0" smtClean="0"/>
          </a:p>
          <a:p>
            <a:pPr>
              <a:buNone/>
            </a:pPr>
            <a:r>
              <a:rPr lang="en-US" dirty="0" smtClean="0"/>
              <a:t>“Yes we can!” (Obama ‘08)</a:t>
            </a:r>
          </a:p>
          <a:p>
            <a:pPr>
              <a:buNone/>
            </a:pPr>
            <a:endParaRPr lang="en-US" dirty="0" smtClean="0"/>
          </a:p>
          <a:p>
            <a:pPr>
              <a:buNone/>
            </a:pPr>
            <a:r>
              <a:rPr lang="en-US" dirty="0" smtClean="0"/>
              <a:t>“Country first” (McCain ‘08)</a:t>
            </a:r>
          </a:p>
          <a:p>
            <a:pPr>
              <a:buNone/>
            </a:pPr>
            <a:r>
              <a:rPr lang="en-US" dirty="0" smtClean="0"/>
              <a:t> </a:t>
            </a:r>
          </a:p>
          <a:p>
            <a:pPr>
              <a:buNone/>
            </a:pPr>
            <a:r>
              <a:rPr lang="en-US" dirty="0" smtClean="0"/>
              <a:t>“Know what comes between me and my </a:t>
            </a:r>
            <a:r>
              <a:rPr lang="en-US" dirty="0" err="1" smtClean="0"/>
              <a:t>Calvins</a:t>
            </a:r>
            <a:r>
              <a:rPr lang="en-US" dirty="0" smtClean="0"/>
              <a:t>? Nothing!” (Calvin Klein Jeans)</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Logos Definition</a:t>
            </a:r>
            <a:endParaRPr lang="en-US" dirty="0"/>
          </a:p>
        </p:txBody>
      </p:sp>
      <p:sp>
        <p:nvSpPr>
          <p:cNvPr id="3" name="TextBox 2"/>
          <p:cNvSpPr txBox="1"/>
          <p:nvPr/>
        </p:nvSpPr>
        <p:spPr>
          <a:xfrm>
            <a:off x="533400" y="1600200"/>
            <a:ext cx="8077200" cy="5262979"/>
          </a:xfrm>
          <a:prstGeom prst="rect">
            <a:avLst/>
          </a:prstGeom>
          <a:noFill/>
        </p:spPr>
        <p:txBody>
          <a:bodyPr wrap="square" rtlCol="0">
            <a:spAutoFit/>
          </a:bodyPr>
          <a:lstStyle/>
          <a:p>
            <a:r>
              <a:rPr lang="en-US" sz="2800" b="1" dirty="0"/>
              <a:t>Logos</a:t>
            </a:r>
            <a:r>
              <a:rPr lang="en-US" sz="2800" dirty="0"/>
              <a:t> </a:t>
            </a:r>
            <a:r>
              <a:rPr lang="en-US" sz="2800" b="1" dirty="0"/>
              <a:t>(Logical)</a:t>
            </a:r>
            <a:r>
              <a:rPr lang="en-US" sz="2800" dirty="0"/>
              <a:t> means persuading by the use of reasoning. </a:t>
            </a:r>
            <a:endParaRPr lang="en-US" sz="2800" dirty="0" smtClean="0"/>
          </a:p>
          <a:p>
            <a:endParaRPr lang="en-US" sz="2800" dirty="0"/>
          </a:p>
          <a:p>
            <a:r>
              <a:rPr lang="en-US" sz="2600" dirty="0" smtClean="0"/>
              <a:t>This </a:t>
            </a:r>
            <a:r>
              <a:rPr lang="en-US" sz="2600" dirty="0"/>
              <a:t>will be the most important technique we will study, and Aristotle's favorite. We'll look at deductive and inductive reasoning, and discuss what makes an effective, persuasive reason to back up your claims. Giving reasons is the heart of argumentation, and cannot be emphasized enough. We'll study the types of support you can use to substantiate your thesis, and look at some of the common logical fallacies, in order to avoid them in your writing.</a:t>
            </a:r>
          </a:p>
          <a:p>
            <a:endParaRPr lang="en-US" dirty="0"/>
          </a:p>
        </p:txBody>
      </p:sp>
    </p:spTree>
    <p:extLst>
      <p:ext uri="{BB962C8B-B14F-4D97-AF65-F5344CB8AC3E}">
        <p14:creationId xmlns:p14="http://schemas.microsoft.com/office/powerpoint/2010/main" val="36278556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t>
            </a:r>
            <a:endParaRPr lang="en-US" dirty="0"/>
          </a:p>
        </p:txBody>
      </p:sp>
      <p:pic>
        <p:nvPicPr>
          <p:cNvPr id="4" name="Content Placeholder 3" descr="humor-penguins.gif"/>
          <p:cNvPicPr>
            <a:picLocks noGrp="1" noChangeAspect="1"/>
          </p:cNvPicPr>
          <p:nvPr>
            <p:ph idx="1"/>
          </p:nvPr>
        </p:nvPicPr>
        <p:blipFill>
          <a:blip r:embed="rId2" cstate="print"/>
          <a:stretch>
            <a:fillRect/>
          </a:stretch>
        </p:blipFill>
        <p:spPr>
          <a:xfrm>
            <a:off x="2224585" y="1524000"/>
            <a:ext cx="4725536" cy="4769291"/>
          </a:xfrm>
        </p:spPr>
      </p:pic>
      <p:sp>
        <p:nvSpPr>
          <p:cNvPr id="3" name="Rectangle 2"/>
          <p:cNvSpPr/>
          <p:nvPr/>
        </p:nvSpPr>
        <p:spPr>
          <a:xfrm>
            <a:off x="1066800" y="6302738"/>
            <a:ext cx="5486400" cy="369332"/>
          </a:xfrm>
          <a:prstGeom prst="rect">
            <a:avLst/>
          </a:prstGeom>
        </p:spPr>
        <p:txBody>
          <a:bodyPr wrap="square">
            <a:spAutoFit/>
          </a:bodyPr>
          <a:lstStyle/>
          <a:p>
            <a:r>
              <a:rPr lang="en-US" dirty="0"/>
              <a:t>https://www.youtube.com/watch?v=zrzMhU_4m-g</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Logos:</a:t>
            </a:r>
            <a:br>
              <a:rPr lang="en-US" dirty="0" smtClean="0"/>
            </a:br>
            <a:r>
              <a:rPr lang="en-US" dirty="0" smtClean="0"/>
              <a:t>Appeal to Logic</a:t>
            </a:r>
            <a:endParaRPr lang="en-US" dirty="0"/>
          </a:p>
        </p:txBody>
      </p:sp>
      <p:sp>
        <p:nvSpPr>
          <p:cNvPr id="3" name="Content Placeholder 2"/>
          <p:cNvSpPr>
            <a:spLocks noGrp="1"/>
          </p:cNvSpPr>
          <p:nvPr>
            <p:ph idx="1"/>
          </p:nvPr>
        </p:nvSpPr>
        <p:spPr/>
        <p:txBody>
          <a:bodyPr/>
          <a:lstStyle/>
          <a:p>
            <a:pPr>
              <a:buNone/>
            </a:pPr>
            <a:r>
              <a:rPr lang="en-US" dirty="0" smtClean="0"/>
              <a:t>Arguments based on facts </a:t>
            </a:r>
            <a:r>
              <a:rPr lang="en-US" smtClean="0"/>
              <a:t>and reason</a:t>
            </a:r>
            <a:endParaRPr lang="en-US" dirty="0" smtClean="0"/>
          </a:p>
          <a:p>
            <a:pPr>
              <a:buNone/>
            </a:pPr>
            <a:endParaRPr lang="en-US" dirty="0" smtClean="0"/>
          </a:p>
          <a:p>
            <a:pPr>
              <a:buNone/>
            </a:pPr>
            <a:r>
              <a:rPr lang="en-US" dirty="0" smtClean="0"/>
              <a:t>Two kinds:</a:t>
            </a:r>
          </a:p>
          <a:p>
            <a:pPr>
              <a:buNone/>
            </a:pPr>
            <a:endParaRPr lang="en-US" dirty="0" smtClean="0"/>
          </a:p>
          <a:p>
            <a:r>
              <a:rPr lang="en-US" dirty="0" smtClean="0"/>
              <a:t>Hard Evidence</a:t>
            </a:r>
          </a:p>
          <a:p>
            <a:endParaRPr lang="en-US" dirty="0" smtClean="0"/>
          </a:p>
          <a:p>
            <a:r>
              <a:rPr lang="en-US" dirty="0" smtClean="0"/>
              <a:t>Reason and Common Sense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Logos: Hard Evidence</a:t>
            </a:r>
            <a:endParaRPr lang="en-US" dirty="0"/>
          </a:p>
        </p:txBody>
      </p:sp>
      <p:sp>
        <p:nvSpPr>
          <p:cNvPr id="3" name="Content Placeholder 2"/>
          <p:cNvSpPr>
            <a:spLocks noGrp="1"/>
          </p:cNvSpPr>
          <p:nvPr>
            <p:ph idx="1"/>
          </p:nvPr>
        </p:nvSpPr>
        <p:spPr/>
        <p:txBody>
          <a:bodyPr/>
          <a:lstStyle/>
          <a:p>
            <a:r>
              <a:rPr lang="en-US" dirty="0" smtClean="0"/>
              <a:t>Facts </a:t>
            </a:r>
          </a:p>
          <a:p>
            <a:r>
              <a:rPr lang="en-US" dirty="0" smtClean="0"/>
              <a:t>Statistics</a:t>
            </a:r>
          </a:p>
          <a:p>
            <a:r>
              <a:rPr lang="en-US" dirty="0" smtClean="0"/>
              <a:t>Surveys/Polls</a:t>
            </a:r>
          </a:p>
          <a:p>
            <a:r>
              <a:rPr lang="en-US" dirty="0" smtClean="0"/>
              <a:t>Testimonials and Narratives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Ethos Definition</a:t>
            </a:r>
            <a:endParaRPr lang="en-US" dirty="0"/>
          </a:p>
        </p:txBody>
      </p:sp>
      <p:sp>
        <p:nvSpPr>
          <p:cNvPr id="3" name="TextBox 2"/>
          <p:cNvSpPr txBox="1"/>
          <p:nvPr/>
        </p:nvSpPr>
        <p:spPr>
          <a:xfrm>
            <a:off x="533400" y="1600200"/>
            <a:ext cx="8077200" cy="4678204"/>
          </a:xfrm>
          <a:prstGeom prst="rect">
            <a:avLst/>
          </a:prstGeom>
          <a:noFill/>
        </p:spPr>
        <p:txBody>
          <a:bodyPr wrap="square" rtlCol="0">
            <a:spAutoFit/>
          </a:bodyPr>
          <a:lstStyle/>
          <a:p>
            <a:r>
              <a:rPr lang="en-US" sz="2800" b="1" dirty="0"/>
              <a:t>Ethos (Credibility),</a:t>
            </a:r>
            <a:r>
              <a:rPr lang="en-US" sz="2800" dirty="0"/>
              <a:t> or </a:t>
            </a:r>
            <a:r>
              <a:rPr lang="en-US" sz="2800" b="1" dirty="0"/>
              <a:t>ethical appeal</a:t>
            </a:r>
            <a:r>
              <a:rPr lang="en-US" sz="2800" dirty="0"/>
              <a:t>, means convincing by the character of the author. </a:t>
            </a:r>
            <a:endParaRPr lang="en-US" sz="2800" dirty="0" smtClean="0"/>
          </a:p>
          <a:p>
            <a:endParaRPr lang="en-US" sz="2800" dirty="0"/>
          </a:p>
          <a:p>
            <a:r>
              <a:rPr lang="en-US" sz="2800" dirty="0" smtClean="0"/>
              <a:t>We </a:t>
            </a:r>
            <a:r>
              <a:rPr lang="en-US" sz="2800" dirty="0"/>
              <a:t>tend to believe people whom we respect. One of the central problems of argumentation is to project an impression to the reader that you are someone worth listening to, in other words making yourself as author into an authority on the subject of the paper, as well as someone who is likable and worthy of respect.</a:t>
            </a:r>
          </a:p>
          <a:p>
            <a:endParaRPr lang="en-US" dirty="0"/>
          </a:p>
        </p:txBody>
      </p:sp>
    </p:spTree>
    <p:extLst>
      <p:ext uri="{BB962C8B-B14F-4D97-AF65-F5344CB8AC3E}">
        <p14:creationId xmlns:p14="http://schemas.microsoft.com/office/powerpoint/2010/main" val="25242190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Logos: Reason and Common Sense (Rational Appeal)</a:t>
            </a:r>
            <a:endParaRPr lang="en-US" dirty="0"/>
          </a:p>
        </p:txBody>
      </p:sp>
      <p:sp>
        <p:nvSpPr>
          <p:cNvPr id="3" name="Content Placeholder 2"/>
          <p:cNvSpPr>
            <a:spLocks noGrp="1"/>
          </p:cNvSpPr>
          <p:nvPr>
            <p:ph idx="1"/>
          </p:nvPr>
        </p:nvSpPr>
        <p:spPr/>
        <p:txBody>
          <a:bodyPr/>
          <a:lstStyle/>
          <a:p>
            <a:r>
              <a:rPr lang="en-US" dirty="0" smtClean="0"/>
              <a:t>Argument by Degree</a:t>
            </a:r>
          </a:p>
          <a:p>
            <a:r>
              <a:rPr lang="en-US" dirty="0" smtClean="0"/>
              <a:t>Argument by Analogy</a:t>
            </a:r>
          </a:p>
          <a:p>
            <a:r>
              <a:rPr lang="en-US" dirty="0" smtClean="0"/>
              <a:t>Argument by Precedent</a:t>
            </a:r>
            <a:endParaRPr lang="en-US" dirty="0"/>
          </a:p>
        </p:txBody>
      </p:sp>
    </p:spTree>
    <p:extLst>
      <p:ext uri="{BB962C8B-B14F-4D97-AF65-F5344CB8AC3E}">
        <p14:creationId xmlns:p14="http://schemas.microsoft.com/office/powerpoint/2010/main" val="37649277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Logical Structures for Argument:</a:t>
            </a:r>
            <a:br>
              <a:rPr lang="en-US" dirty="0" smtClean="0"/>
            </a:br>
            <a:r>
              <a:rPr lang="en-US" dirty="0" smtClean="0"/>
              <a:t>Degree</a:t>
            </a:r>
            <a:endParaRPr lang="en-US" dirty="0"/>
          </a:p>
        </p:txBody>
      </p:sp>
      <p:sp>
        <p:nvSpPr>
          <p:cNvPr id="3" name="Content Placeholder 2"/>
          <p:cNvSpPr>
            <a:spLocks noGrp="1"/>
          </p:cNvSpPr>
          <p:nvPr>
            <p:ph idx="1"/>
          </p:nvPr>
        </p:nvSpPr>
        <p:spPr/>
        <p:txBody>
          <a:bodyPr/>
          <a:lstStyle/>
          <a:p>
            <a:pPr>
              <a:buNone/>
            </a:pPr>
            <a:r>
              <a:rPr lang="en-US" dirty="0" smtClean="0"/>
              <a:t>More of a good thing is desirable.</a:t>
            </a:r>
          </a:p>
          <a:p>
            <a:pPr>
              <a:buNone/>
            </a:pPr>
            <a:r>
              <a:rPr lang="en-US" dirty="0" smtClean="0"/>
              <a:t>Less of a bad thing is desirable.</a:t>
            </a:r>
          </a:p>
          <a:p>
            <a:pPr>
              <a:buNone/>
            </a:pPr>
            <a:endParaRPr lang="en-US" dirty="0" smtClean="0"/>
          </a:p>
          <a:p>
            <a:r>
              <a:rPr lang="en-US" dirty="0" smtClean="0"/>
              <a:t>If I can get a 10 year warranty on a humble Kia, shouldn’t I get the same or better warranty from a Lexus?</a:t>
            </a:r>
          </a:p>
          <a:p>
            <a:r>
              <a:rPr lang="en-US" dirty="0" smtClean="0"/>
              <a:t>Better a conventional war now than a nuclear confrontation later.</a:t>
            </a:r>
          </a:p>
          <a:p>
            <a:r>
              <a:rPr lang="en-US" dirty="0" smtClean="0"/>
              <a:t>The health benefits from using stem cells in research will surely outweigh the ethical risks.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Logical Structures for Argument:</a:t>
            </a:r>
            <a:br>
              <a:rPr lang="en-US" dirty="0" smtClean="0"/>
            </a:br>
            <a:r>
              <a:rPr lang="en-US" dirty="0" smtClean="0"/>
              <a:t>Analogies</a:t>
            </a:r>
            <a:endParaRPr lang="en-US" dirty="0"/>
          </a:p>
        </p:txBody>
      </p:sp>
      <p:sp>
        <p:nvSpPr>
          <p:cNvPr id="3" name="Content Placeholder 2"/>
          <p:cNvSpPr>
            <a:spLocks noGrp="1"/>
          </p:cNvSpPr>
          <p:nvPr>
            <p:ph idx="1"/>
          </p:nvPr>
        </p:nvSpPr>
        <p:spPr/>
        <p:txBody>
          <a:bodyPr/>
          <a:lstStyle/>
          <a:p>
            <a:pPr>
              <a:buNone/>
            </a:pPr>
            <a:r>
              <a:rPr lang="en-US" dirty="0" smtClean="0"/>
              <a:t>A complex or extended comparison</a:t>
            </a:r>
          </a:p>
          <a:p>
            <a:pPr>
              <a:buNone/>
            </a:pPr>
            <a:endParaRPr lang="en-US" dirty="0" smtClean="0"/>
          </a:p>
          <a:p>
            <a:pPr>
              <a:buNone/>
            </a:pPr>
            <a:endParaRPr lang="en-US" dirty="0" smtClean="0"/>
          </a:p>
          <a:p>
            <a:pPr>
              <a:buNone/>
            </a:pPr>
            <a:r>
              <a:rPr lang="en-US" dirty="0" smtClean="0"/>
              <a:t>See Friedman, “9/11 and 4/11”</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Logical Structures for Argument:</a:t>
            </a:r>
            <a:br>
              <a:rPr lang="en-US" dirty="0" smtClean="0"/>
            </a:br>
            <a:r>
              <a:rPr lang="en-US" dirty="0" smtClean="0"/>
              <a:t>Precedent</a:t>
            </a:r>
            <a:endParaRPr lang="en-US" dirty="0"/>
          </a:p>
        </p:txBody>
      </p:sp>
      <p:sp>
        <p:nvSpPr>
          <p:cNvPr id="3" name="Content Placeholder 2"/>
          <p:cNvSpPr>
            <a:spLocks noGrp="1"/>
          </p:cNvSpPr>
          <p:nvPr>
            <p:ph idx="1"/>
          </p:nvPr>
        </p:nvSpPr>
        <p:spPr/>
        <p:txBody>
          <a:bodyPr/>
          <a:lstStyle/>
          <a:p>
            <a:pPr>
              <a:buNone/>
            </a:pPr>
            <a:r>
              <a:rPr lang="en-US" dirty="0" smtClean="0"/>
              <a:t>A comparison over time</a:t>
            </a:r>
          </a:p>
          <a:p>
            <a:pPr>
              <a:buNone/>
            </a:pPr>
            <a:endParaRPr lang="en-US" dirty="0" smtClean="0"/>
          </a:p>
          <a:p>
            <a:pPr>
              <a:buNone/>
            </a:pPr>
            <a:r>
              <a:rPr lang="en-US" dirty="0" smtClean="0"/>
              <a:t>If motorists in most other states can pump their own gas safely, surely the state of Oregon can trust its own drivers to be as capable. It’s time for Oregon to permit self-service gas stations.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Logical Structures for Argument:</a:t>
            </a:r>
            <a:br>
              <a:rPr lang="en-US" dirty="0" smtClean="0"/>
            </a:br>
            <a:r>
              <a:rPr lang="en-US" dirty="0" smtClean="0"/>
              <a:t>Precedent</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Fifty years ago, women wearing men’s clothing, such as pants, was taboo and unthinkable, and co-ed gym class was an inconceivable concept. Imagine how ridiculous a notion those ideas must have been then. I don’t think society will crumble now if we allow all genders to use the same bathrooms in college. Gender-segregated bathrooms are an example of an attempt to hold onto the past, but we are in a new age of equality. Why not create some equally accessible bathrooms?</a:t>
            </a:r>
          </a:p>
          <a:p>
            <a:pPr algn="r">
              <a:buNone/>
            </a:pPr>
            <a:r>
              <a:rPr lang="en-US" dirty="0" smtClean="0"/>
              <a:t>-</a:t>
            </a:r>
            <a:r>
              <a:rPr lang="en-US" dirty="0" err="1" smtClean="0"/>
              <a:t>Gilad</a:t>
            </a:r>
            <a:r>
              <a:rPr lang="en-US" dirty="0" smtClean="0"/>
              <a:t> </a:t>
            </a:r>
            <a:r>
              <a:rPr lang="en-US" dirty="0" err="1" smtClean="0"/>
              <a:t>Skonick</a:t>
            </a:r>
            <a:r>
              <a:rPr lang="en-US" dirty="0" smtClean="0"/>
              <a:t>, </a:t>
            </a:r>
            <a:r>
              <a:rPr lang="en-US" i="1" dirty="0" smtClean="0"/>
              <a:t>The Massachusetts Daily Collegian</a:t>
            </a:r>
          </a:p>
          <a:p>
            <a:pPr algn="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Hard Evidence or </a:t>
            </a:r>
            <a:br>
              <a:rPr lang="en-US" dirty="0" smtClean="0"/>
            </a:br>
            <a:r>
              <a:rPr lang="en-US" dirty="0" smtClean="0"/>
              <a:t>Rational Appeals?</a:t>
            </a:r>
            <a:endParaRPr lang="en-US" dirty="0"/>
          </a:p>
        </p:txBody>
      </p:sp>
      <p:sp>
        <p:nvSpPr>
          <p:cNvPr id="3" name="Content Placeholder 2"/>
          <p:cNvSpPr>
            <a:spLocks noGrp="1"/>
          </p:cNvSpPr>
          <p:nvPr>
            <p:ph idx="1"/>
          </p:nvPr>
        </p:nvSpPr>
        <p:spPr/>
        <p:txBody>
          <a:bodyPr>
            <a:normAutofit fontScale="92500"/>
          </a:bodyPr>
          <a:lstStyle/>
          <a:p>
            <a:r>
              <a:rPr lang="en-US" dirty="0" smtClean="0"/>
              <a:t>The bigger they are, the harder they fall.</a:t>
            </a:r>
          </a:p>
          <a:p>
            <a:r>
              <a:rPr lang="en-US" dirty="0" smtClean="0"/>
              <a:t>Drunk drivers are involved in more than 50% of traffic deaths.</a:t>
            </a:r>
          </a:p>
          <a:p>
            <a:r>
              <a:rPr lang="en-US" dirty="0" smtClean="0"/>
              <a:t>History proves that cutting tax rates increases government revenues because people work harder when they can keep more of what they earn.</a:t>
            </a:r>
          </a:p>
          <a:p>
            <a:r>
              <a:rPr lang="en-US" dirty="0" smtClean="0"/>
              <a:t>Polls suggest that a slim majority of Americans favor a constitutional amendment to ban same-sex marriages.</a:t>
            </a:r>
          </a:p>
          <a:p>
            <a:r>
              <a:rPr lang="en-US" dirty="0" smtClean="0"/>
              <a:t>The only thing we have to fear is fear itself.</a:t>
            </a:r>
          </a:p>
          <a:p>
            <a:r>
              <a:rPr lang="en-US" dirty="0" smtClean="0"/>
              <a:t>Airbags ought to be removed from vehicles because they can kill young children and small-frame adults.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in Advertisement</a:t>
            </a:r>
            <a:endParaRPr lang="en-US" dirty="0"/>
          </a:p>
        </p:txBody>
      </p:sp>
    </p:spTree>
    <p:extLst>
      <p:ext uri="{BB962C8B-B14F-4D97-AF65-F5344CB8AC3E}">
        <p14:creationId xmlns:p14="http://schemas.microsoft.com/office/powerpoint/2010/main" val="39027582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Ethos</a:t>
            </a:r>
            <a:endParaRPr lang="en-US" dirty="0"/>
          </a:p>
        </p:txBody>
      </p:sp>
      <p:sp>
        <p:nvSpPr>
          <p:cNvPr id="3" name="TextBox 2"/>
          <p:cNvSpPr txBox="1"/>
          <p:nvPr/>
        </p:nvSpPr>
        <p:spPr>
          <a:xfrm>
            <a:off x="533400" y="1600200"/>
            <a:ext cx="8077200" cy="5109091"/>
          </a:xfrm>
          <a:prstGeom prst="rect">
            <a:avLst/>
          </a:prstGeom>
          <a:noFill/>
        </p:spPr>
        <p:txBody>
          <a:bodyPr wrap="square" rtlCol="0">
            <a:spAutoFit/>
          </a:bodyPr>
          <a:lstStyle/>
          <a:p>
            <a:r>
              <a:rPr lang="en-US" sz="2800" dirty="0"/>
              <a:t>Advertising that uses Ethos relies on authority or celebrity. When Michael Jordan became the spokesperson for Nike, it was an ethical appeal because it implied that if a person wore that sneaker, they could be as good an athlete as Michael Jordan. Ethos also appears in advertisements that use doctors to endorse medical products, or those that use "seals of approval" like when cars are endorsed by JD Powers and Associates.</a:t>
            </a:r>
          </a:p>
          <a:p>
            <a:r>
              <a:rPr lang="en-US" sz="2800" u="sng" dirty="0">
                <a:hlinkClick r:id="rId2"/>
              </a:rPr>
              <a:t>http://www.ispot.tv/ad/7Vzh/5-hour-energy-doctors-review</a:t>
            </a:r>
            <a:endParaRPr lang="en-US" sz="2800" dirty="0"/>
          </a:p>
          <a:p>
            <a:endParaRPr lang="en-US" dirty="0"/>
          </a:p>
        </p:txBody>
      </p:sp>
    </p:spTree>
    <p:extLst>
      <p:ext uri="{BB962C8B-B14F-4D97-AF65-F5344CB8AC3E}">
        <p14:creationId xmlns:p14="http://schemas.microsoft.com/office/powerpoint/2010/main" val="38259104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Pathos</a:t>
            </a:r>
            <a:endParaRPr lang="en-US" dirty="0"/>
          </a:p>
        </p:txBody>
      </p:sp>
      <p:sp>
        <p:nvSpPr>
          <p:cNvPr id="3" name="TextBox 2"/>
          <p:cNvSpPr txBox="1"/>
          <p:nvPr/>
        </p:nvSpPr>
        <p:spPr>
          <a:xfrm>
            <a:off x="533400" y="1600200"/>
            <a:ext cx="8077200" cy="3108543"/>
          </a:xfrm>
          <a:prstGeom prst="rect">
            <a:avLst/>
          </a:prstGeom>
          <a:noFill/>
        </p:spPr>
        <p:txBody>
          <a:bodyPr wrap="square" rtlCol="0">
            <a:spAutoFit/>
          </a:bodyPr>
          <a:lstStyle/>
          <a:p>
            <a:r>
              <a:rPr lang="en-US" sz="2800" dirty="0"/>
              <a:t>Pathos relies on emotion. It can be positive ("Every Kiss Begins with Kay" for Kay jewelers = This product will get you love) or negative (think of the fear-mongering in political campaign ads). Pathos ads are not logical; instead, they prey upon people's desires to be loved and kept safe.</a:t>
            </a:r>
          </a:p>
          <a:p>
            <a:r>
              <a:rPr lang="en-US" sz="2800" u="sng" dirty="0">
                <a:hlinkClick r:id="rId2"/>
              </a:rPr>
              <a:t>http://www.youtube.com/watch?v=1VM2eLhvsSM</a:t>
            </a:r>
            <a:endParaRPr lang="en-US" sz="2800" dirty="0"/>
          </a:p>
        </p:txBody>
      </p:sp>
    </p:spTree>
    <p:extLst>
      <p:ext uri="{BB962C8B-B14F-4D97-AF65-F5344CB8AC3E}">
        <p14:creationId xmlns:p14="http://schemas.microsoft.com/office/powerpoint/2010/main" val="29619086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Logos</a:t>
            </a:r>
            <a:endParaRPr lang="en-US" dirty="0"/>
          </a:p>
        </p:txBody>
      </p:sp>
      <p:sp>
        <p:nvSpPr>
          <p:cNvPr id="3" name="TextBox 2"/>
          <p:cNvSpPr txBox="1"/>
          <p:nvPr/>
        </p:nvSpPr>
        <p:spPr>
          <a:xfrm>
            <a:off x="304800" y="1600200"/>
            <a:ext cx="8610600" cy="4832092"/>
          </a:xfrm>
          <a:prstGeom prst="rect">
            <a:avLst/>
          </a:prstGeom>
          <a:noFill/>
        </p:spPr>
        <p:txBody>
          <a:bodyPr wrap="square" rtlCol="0">
            <a:spAutoFit/>
          </a:bodyPr>
          <a:lstStyle/>
          <a:p>
            <a:r>
              <a:rPr lang="en-US" sz="2800" dirty="0"/>
              <a:t>Logos is an appeal that is based on making a person's life BETTER or EASIER. Advertisements that use logos promise you are getting the quickest, most convenient, or best product. They often use superlatives like -</a:t>
            </a:r>
            <a:r>
              <a:rPr lang="en-US" sz="2800" dirty="0" err="1"/>
              <a:t>er</a:t>
            </a:r>
            <a:r>
              <a:rPr lang="en-US" sz="2800" dirty="0"/>
              <a:t> or -est. For example, Brawny paper towels are "The Quicker Picker Upper" = other paper towels are "slower" at doing the job. Also, Burger Kings "Have it Your Way" campaign was an example of Logos because it implied a customization--have your food how you like it--versus other restaurants that just gave it to you pre-packaged.</a:t>
            </a:r>
          </a:p>
          <a:p>
            <a:r>
              <a:rPr lang="en-US" sz="2800" u="sng" dirty="0">
                <a:hlinkClick r:id="rId2"/>
              </a:rPr>
              <a:t>http://www.youtube.com/watch?v=qkJTZqD6R7k</a:t>
            </a:r>
            <a:endParaRPr lang="en-US" sz="2800" dirty="0"/>
          </a:p>
        </p:txBody>
      </p:sp>
    </p:spTree>
    <p:extLst>
      <p:ext uri="{BB962C8B-B14F-4D97-AF65-F5344CB8AC3E}">
        <p14:creationId xmlns:p14="http://schemas.microsoft.com/office/powerpoint/2010/main" val="3139449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Ethos:</a:t>
            </a:r>
            <a:br>
              <a:rPr lang="en-US" dirty="0" smtClean="0"/>
            </a:br>
            <a:r>
              <a:rPr lang="en-US" dirty="0" smtClean="0"/>
              <a:t>Ethical Appeal</a:t>
            </a:r>
            <a:endParaRPr lang="en-US" dirty="0"/>
          </a:p>
        </p:txBody>
      </p:sp>
      <p:sp>
        <p:nvSpPr>
          <p:cNvPr id="3" name="Content Placeholder 2"/>
          <p:cNvSpPr>
            <a:spLocks noGrp="1"/>
          </p:cNvSpPr>
          <p:nvPr>
            <p:ph idx="1"/>
          </p:nvPr>
        </p:nvSpPr>
        <p:spPr/>
        <p:txBody>
          <a:bodyPr/>
          <a:lstStyle/>
          <a:p>
            <a:pPr>
              <a:buNone/>
            </a:pPr>
            <a:r>
              <a:rPr lang="en-US" dirty="0" smtClean="0"/>
              <a:t>Arguments based on character</a:t>
            </a:r>
          </a:p>
          <a:p>
            <a:pPr>
              <a:buNone/>
            </a:pPr>
            <a:endParaRPr lang="en-US" dirty="0" smtClean="0"/>
          </a:p>
          <a:p>
            <a:r>
              <a:rPr lang="en-US" dirty="0" smtClean="0"/>
              <a:t>Claiming authority</a:t>
            </a:r>
          </a:p>
          <a:p>
            <a:r>
              <a:rPr lang="en-US" dirty="0" smtClean="0"/>
              <a:t>Establishing credibility</a:t>
            </a:r>
          </a:p>
          <a:p>
            <a:r>
              <a:rPr lang="en-US" dirty="0" smtClean="0"/>
              <a:t>Acknowledging motives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Could They Sell?</a:t>
            </a:r>
            <a:endParaRPr lang="en-US" dirty="0"/>
          </a:p>
        </p:txBody>
      </p:sp>
      <p:sp>
        <p:nvSpPr>
          <p:cNvPr id="3" name="Content Placeholder 2"/>
          <p:cNvSpPr>
            <a:spLocks noGrp="1"/>
          </p:cNvSpPr>
          <p:nvPr>
            <p:ph idx="1"/>
          </p:nvPr>
        </p:nvSpPr>
        <p:spPr/>
        <p:txBody>
          <a:bodyPr/>
          <a:lstStyle/>
          <a:p>
            <a:pPr>
              <a:buNone/>
            </a:pPr>
            <a:r>
              <a:rPr lang="en-US" dirty="0" smtClean="0"/>
              <a:t>For each of the following public figures, choose</a:t>
            </a:r>
          </a:p>
          <a:p>
            <a:endParaRPr lang="en-US" dirty="0" smtClean="0"/>
          </a:p>
          <a:p>
            <a:r>
              <a:rPr lang="en-US" dirty="0" smtClean="0"/>
              <a:t>A product or campaign that </a:t>
            </a:r>
            <a:r>
              <a:rPr lang="en-US" b="1" u="sng" dirty="0" smtClean="0"/>
              <a:t>would</a:t>
            </a:r>
            <a:r>
              <a:rPr lang="en-US" dirty="0" smtClean="0"/>
              <a:t> benefit from their endorsement</a:t>
            </a:r>
          </a:p>
          <a:p>
            <a:endParaRPr lang="en-US" dirty="0" smtClean="0"/>
          </a:p>
          <a:p>
            <a:r>
              <a:rPr lang="en-US" dirty="0" smtClean="0"/>
              <a:t>A product or campaign that </a:t>
            </a:r>
            <a:r>
              <a:rPr lang="en-US" b="1" u="sng" dirty="0" smtClean="0"/>
              <a:t>would not </a:t>
            </a:r>
            <a:r>
              <a:rPr lang="en-US" dirty="0" smtClean="0"/>
              <a:t>benefit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Tiger Woods</a:t>
            </a:r>
            <a:endParaRPr lang="en-US" dirty="0"/>
          </a:p>
        </p:txBody>
      </p:sp>
      <p:pic>
        <p:nvPicPr>
          <p:cNvPr id="1026" name="Picture 2" descr="http://i.cdn.turner.com/si/multimedia/photo_gallery/1004/tiger.woods.college/images/0.tiger-woods.ncaagol4.c.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600200"/>
            <a:ext cx="5958096" cy="438626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Selena Gomez</a:t>
            </a:r>
            <a:endParaRPr lang="en-US" dirty="0"/>
          </a:p>
        </p:txBody>
      </p:sp>
      <p:pic>
        <p:nvPicPr>
          <p:cNvPr id="1026" name="Picture 2" descr="http://www.wzip88.com/wp-content/uploads/2013/05/SelenaGomez_071520.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655928"/>
            <a:ext cx="5050904" cy="50509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6557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Kobe Bryant</a:t>
            </a:r>
            <a:endParaRPr lang="en-US" dirty="0"/>
          </a:p>
        </p:txBody>
      </p:sp>
      <p:pic>
        <p:nvPicPr>
          <p:cNvPr id="4" name="Content Placeholder 3" descr="kobe_bryant_top_50.jpg"/>
          <p:cNvPicPr>
            <a:picLocks noGrp="1" noChangeAspect="1"/>
          </p:cNvPicPr>
          <p:nvPr>
            <p:ph idx="1"/>
          </p:nvPr>
        </p:nvPicPr>
        <p:blipFill>
          <a:blip r:embed="rId2" cstate="print"/>
          <a:stretch>
            <a:fillRect/>
          </a:stretch>
        </p:blipFill>
        <p:spPr>
          <a:xfrm>
            <a:off x="1977446" y="1981200"/>
            <a:ext cx="5317067" cy="44196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Liam </a:t>
            </a:r>
            <a:r>
              <a:rPr lang="en-US" dirty="0" err="1" smtClean="0"/>
              <a:t>Hemsworth</a:t>
            </a:r>
            <a:endParaRPr lang="en-US" dirty="0"/>
          </a:p>
        </p:txBody>
      </p:sp>
      <p:pic>
        <p:nvPicPr>
          <p:cNvPr id="2050" name="Picture 2" descr="http://clubtukinews.com/wp-content/uploads/2012/06/Liam-Hemsworth5.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7361" y="1447800"/>
            <a:ext cx="3618650" cy="5124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4085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Oprah Winfrey</a:t>
            </a:r>
            <a:endParaRPr lang="en-US" dirty="0"/>
          </a:p>
        </p:txBody>
      </p:sp>
      <p:pic>
        <p:nvPicPr>
          <p:cNvPr id="4" name="Content Placeholder 3" descr="OPRAH-WINFREY.jpg"/>
          <p:cNvPicPr>
            <a:picLocks noGrp="1" noChangeAspect="1"/>
          </p:cNvPicPr>
          <p:nvPr>
            <p:ph idx="1"/>
          </p:nvPr>
        </p:nvPicPr>
        <p:blipFill>
          <a:blip r:embed="rId2" cstate="print"/>
          <a:stretch>
            <a:fillRect/>
          </a:stretch>
        </p:blipFill>
        <p:spPr>
          <a:xfrm>
            <a:off x="2895599" y="1627980"/>
            <a:ext cx="3351015" cy="4468020"/>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Human">
  <a:themeElements>
    <a:clrScheme name="Human">
      <a:dk1>
        <a:sysClr val="windowText" lastClr="000000"/>
      </a:dk1>
      <a:lt1>
        <a:sysClr val="window" lastClr="FFFFFF"/>
      </a:lt1>
      <a:dk2>
        <a:srgbClr val="795339"/>
      </a:dk2>
      <a:lt2>
        <a:srgbClr val="F7EEDD"/>
      </a:lt2>
      <a:accent1>
        <a:srgbClr val="AD2E27"/>
      </a:accent1>
      <a:accent2>
        <a:srgbClr val="3F3D66"/>
      </a:accent2>
      <a:accent3>
        <a:srgbClr val="17517A"/>
      </a:accent3>
      <a:accent4>
        <a:srgbClr val="877E48"/>
      </a:accent4>
      <a:accent5>
        <a:srgbClr val="AF8B1E"/>
      </a:accent5>
      <a:accent6>
        <a:srgbClr val="A35E21"/>
      </a:accent6>
      <a:hlink>
        <a:srgbClr val="9B7300"/>
      </a:hlink>
      <a:folHlink>
        <a:srgbClr val="D6A73B"/>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Human">
      <a:fillStyleLst>
        <a:solidFill>
          <a:schemeClr val="phClr"/>
        </a:solidFill>
        <a:gradFill>
          <a:gsLst>
            <a:gs pos="0">
              <a:schemeClr val="phClr">
                <a:tint val="30000"/>
                <a:satMod val="175000"/>
              </a:schemeClr>
            </a:gs>
            <a:gs pos="50000">
              <a:schemeClr val="phClr">
                <a:tint val="55000"/>
                <a:satMod val="200000"/>
              </a:schemeClr>
            </a:gs>
            <a:gs pos="70000">
              <a:schemeClr val="phClr">
                <a:tint val="70000"/>
                <a:satMod val="175000"/>
              </a:schemeClr>
            </a:gs>
            <a:gs pos="100000">
              <a:schemeClr val="phClr">
                <a:tint val="85000"/>
                <a:satMod val="175000"/>
              </a:schemeClr>
            </a:gs>
          </a:gsLst>
          <a:lin ang="8000000" scaled="1"/>
        </a:gradFill>
        <a:gradFill>
          <a:gsLst>
            <a:gs pos="0">
              <a:schemeClr val="phClr">
                <a:shade val="100000"/>
                <a:satMod val="140000"/>
              </a:schemeClr>
            </a:gs>
            <a:gs pos="40000">
              <a:schemeClr val="phClr">
                <a:shade val="65000"/>
                <a:satMod val="140000"/>
              </a:schemeClr>
            </a:gs>
            <a:gs pos="70000">
              <a:schemeClr val="phClr">
                <a:shade val="40000"/>
                <a:satMod val="115000"/>
              </a:schemeClr>
            </a:gs>
            <a:gs pos="100000">
              <a:schemeClr val="phClr">
                <a:shade val="20000"/>
                <a:satMod val="115000"/>
              </a:schemeClr>
            </a:gs>
          </a:gsLst>
          <a:lin ang="8000000" scaled="1"/>
        </a:gradFill>
      </a:fillStyleLst>
      <a:lnStyleLst>
        <a:ln w="5000" cap="rnd" cmpd="sng" algn="ctr">
          <a:solidFill>
            <a:schemeClr val="phClr"/>
          </a:solidFill>
          <a:prstDash val="solid"/>
        </a:ln>
        <a:ln w="12700" cap="rnd" cmpd="sng" algn="ctr">
          <a:solidFill>
            <a:schemeClr val="phClr"/>
          </a:solidFill>
          <a:prstDash val="solid"/>
        </a:ln>
        <a:ln w="28100" cap="rnd" cmpd="sng" algn="ctr">
          <a:solidFill>
            <a:schemeClr val="phClr"/>
          </a:solidFill>
          <a:prstDash val="solid"/>
        </a:ln>
      </a:lnStyleLst>
      <a:effectStyleLst>
        <a:effectStyle>
          <a:effectLst>
            <a:outerShdw blurRad="39000" dist="25400" dir="9000000" rotWithShape="0">
              <a:srgbClr val="1A0000">
                <a:alpha val="35000"/>
              </a:srgbClr>
            </a:outerShdw>
          </a:effectLst>
        </a:effectStyle>
        <a:effectStyle>
          <a:effectLst>
            <a:outerShdw blurRad="39000" dist="25400" dir="9000000" rotWithShape="0">
              <a:srgbClr val="1A0000">
                <a:alpha val="40000"/>
              </a:srgbClr>
            </a:outerShdw>
          </a:effectLst>
        </a:effectStyle>
        <a:effectStyle>
          <a:effectLst>
            <a:outerShdw blurRad="39000" dist="25400" dir="9000000" rotWithShape="0">
              <a:srgbClr val="000000">
                <a:alpha val="40000"/>
              </a:srgbClr>
            </a:outerShdw>
          </a:effectLst>
          <a:scene3d>
            <a:camera prst="orthographicFront">
              <a:rot lat="0" lon="0" rev="0"/>
            </a:camera>
            <a:lightRig rig="brightRoom" dir="tr">
              <a:rot lat="0" lon="0" rev="3540000"/>
            </a:lightRig>
          </a:scene3d>
          <a:sp3d prstMaterial="matte">
            <a:bevelT w="190500" h="44450" prst="cross"/>
          </a:sp3d>
        </a:effectStyle>
      </a:effectStyleLst>
      <a:bgFillStyleLst>
        <a:solidFill>
          <a:schemeClr val="phClr"/>
        </a:solidFill>
        <a:gradFill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Human</Template>
  <TotalTime>2126</TotalTime>
  <Words>1066</Words>
  <Application>Microsoft Office PowerPoint</Application>
  <PresentationFormat>On-screen Show (4:3)</PresentationFormat>
  <Paragraphs>108</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Human</vt:lpstr>
      <vt:lpstr>Argumentation</vt:lpstr>
      <vt:lpstr>Ethos Definition</vt:lpstr>
      <vt:lpstr>Ethos: Ethical Appeal</vt:lpstr>
      <vt:lpstr>What Could They Sell?</vt:lpstr>
      <vt:lpstr>Tiger Woods</vt:lpstr>
      <vt:lpstr>Selena Gomez</vt:lpstr>
      <vt:lpstr>Kobe Bryant</vt:lpstr>
      <vt:lpstr>Liam Hemsworth</vt:lpstr>
      <vt:lpstr>Oprah Winfrey</vt:lpstr>
      <vt:lpstr>Kim Kardashian</vt:lpstr>
      <vt:lpstr>Marge Simpson</vt:lpstr>
      <vt:lpstr>Prince William &amp; Kate Middleton</vt:lpstr>
      <vt:lpstr>Pathos Definition</vt:lpstr>
      <vt:lpstr>Pathos: Emotional Appeal</vt:lpstr>
      <vt:lpstr>To what specific emotions do these slogans appeal?</vt:lpstr>
      <vt:lpstr>Logos Definition</vt:lpstr>
      <vt:lpstr>Logic</vt:lpstr>
      <vt:lpstr>Logos: Appeal to Logic</vt:lpstr>
      <vt:lpstr>Logos: Hard Evidence</vt:lpstr>
      <vt:lpstr>Logos: Reason and Common Sense (Rational Appeal)</vt:lpstr>
      <vt:lpstr>Logical Structures for Argument: Degree</vt:lpstr>
      <vt:lpstr>Logical Structures for Argument: Analogies</vt:lpstr>
      <vt:lpstr>Logical Structures for Argument: Precedent</vt:lpstr>
      <vt:lpstr>Logical Structures for Argument: Precedent</vt:lpstr>
      <vt:lpstr>Hard Evidence or  Rational Appeals?</vt:lpstr>
      <vt:lpstr>Examples in Advertisement</vt:lpstr>
      <vt:lpstr>Ethos</vt:lpstr>
      <vt:lpstr>Pathos</vt:lpstr>
      <vt:lpstr>Logos</vt:lpstr>
    </vt:vector>
  </TitlesOfParts>
  <Company>DSD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Core State Standards: 8th Grade</dc:title>
  <dc:creator>DKennett</dc:creator>
  <cp:lastModifiedBy>David Mildon</cp:lastModifiedBy>
  <cp:revision>150</cp:revision>
  <dcterms:created xsi:type="dcterms:W3CDTF">2011-03-03T18:41:46Z</dcterms:created>
  <dcterms:modified xsi:type="dcterms:W3CDTF">2013-09-05T15:51:34Z</dcterms:modified>
</cp:coreProperties>
</file>